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300" r:id="rId3"/>
    <p:sldId id="310" r:id="rId4"/>
    <p:sldId id="308" r:id="rId5"/>
    <p:sldId id="309" r:id="rId6"/>
    <p:sldId id="291" r:id="rId7"/>
    <p:sldId id="292" r:id="rId8"/>
    <p:sldId id="293" r:id="rId9"/>
    <p:sldId id="311" r:id="rId10"/>
    <p:sldId id="312" r:id="rId11"/>
    <p:sldId id="313" r:id="rId12"/>
    <p:sldId id="314" r:id="rId13"/>
    <p:sldId id="261" r:id="rId14"/>
    <p:sldId id="302" r:id="rId15"/>
    <p:sldId id="304" r:id="rId16"/>
    <p:sldId id="303" r:id="rId17"/>
    <p:sldId id="305" r:id="rId18"/>
    <p:sldId id="306" r:id="rId19"/>
    <p:sldId id="315" r:id="rId20"/>
    <p:sldId id="317" r:id="rId21"/>
    <p:sldId id="316" r:id="rId22"/>
    <p:sldId id="319" r:id="rId23"/>
    <p:sldId id="318" r:id="rId24"/>
    <p:sldId id="320" r:id="rId25"/>
    <p:sldId id="321" r:id="rId26"/>
  </p:sldIdLst>
  <p:sldSz cx="9144000" cy="6858000" type="screen4x3"/>
  <p:notesSz cx="6797675" cy="99298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070"/>
    <a:srgbClr val="993300"/>
    <a:srgbClr val="CC6600"/>
    <a:srgbClr val="007434"/>
    <a:srgbClr val="0066CC"/>
    <a:srgbClr val="E05C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p:cViewPr varScale="1">
        <p:scale>
          <a:sx n="77" d="100"/>
          <a:sy n="77" d="100"/>
        </p:scale>
        <p:origin x="128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49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6491"/>
          </a:xfrm>
          <a:prstGeom prst="rect">
            <a:avLst/>
          </a:prstGeom>
        </p:spPr>
        <p:txBody>
          <a:bodyPr vert="horz" lIns="91440" tIns="45720" rIns="91440" bIns="45720" rtlCol="0"/>
          <a:lstStyle>
            <a:lvl1pPr algn="r">
              <a:defRPr sz="1200"/>
            </a:lvl1pPr>
          </a:lstStyle>
          <a:p>
            <a:fld id="{92EAEE17-8664-47C4-9946-D66DC2A179C5}" type="datetimeFigureOut">
              <a:rPr lang="ru-RU" smtClean="0"/>
              <a:pPr/>
              <a:t>02.09.2022</a:t>
            </a:fld>
            <a:endParaRPr lang="ru-RU"/>
          </a:p>
        </p:txBody>
      </p:sp>
      <p:sp>
        <p:nvSpPr>
          <p:cNvPr id="4" name="Образ слайда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6661"/>
            <a:ext cx="5438140" cy="4468416"/>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31599"/>
            <a:ext cx="2945659" cy="49649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31599"/>
            <a:ext cx="2945659" cy="496491"/>
          </a:xfrm>
          <a:prstGeom prst="rect">
            <a:avLst/>
          </a:prstGeom>
        </p:spPr>
        <p:txBody>
          <a:bodyPr vert="horz" lIns="91440" tIns="45720" rIns="91440" bIns="45720" rtlCol="0" anchor="b"/>
          <a:lstStyle>
            <a:lvl1pPr algn="r">
              <a:defRPr sz="1200"/>
            </a:lvl1pPr>
          </a:lstStyle>
          <a:p>
            <a:fld id="{A2B61B6B-2FAB-4551-A99D-0CA40ACE56D0}"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B106E36-FD25-4E2D-B0AA-010F637433A0}" type="datetimeFigureOut">
              <a:rPr lang="ru-RU" smtClean="0"/>
              <a:pPr/>
              <a:t>02.09.2022</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5B106E36-FD25-4E2D-B0AA-010F637433A0}" type="datetimeFigureOut">
              <a:rPr lang="ru-RU" smtClean="0"/>
              <a:pPr/>
              <a:t>02.09.2022</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02.09.2022</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25C68B6-61C2-468F-89AB-4B9F7531AA68}" type="slidenum">
              <a:rPr lang="ru-RU" smtClean="0"/>
              <a:pPr/>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8" name="Дата 7"/>
          <p:cNvSpPr>
            <a:spLocks noGrp="1"/>
          </p:cNvSpPr>
          <p:nvPr>
            <p:ph type="dt" sz="half" idx="15"/>
          </p:nvPr>
        </p:nvSpPr>
        <p:spPr/>
        <p:txBody>
          <a:bodyPr rtlCol="0"/>
          <a:lstStyle/>
          <a:p>
            <a:fld id="{5B106E36-FD25-4E2D-B0AA-010F637433A0}" type="datetimeFigureOut">
              <a:rPr lang="ru-RU" smtClean="0"/>
              <a:pPr/>
              <a:t>02.09.2022</a:t>
            </a:fld>
            <a:endParaRPr lang="ru-RU"/>
          </a:p>
        </p:txBody>
      </p:sp>
      <p:sp>
        <p:nvSpPr>
          <p:cNvPr id="10" name="Номер слайда 9"/>
          <p:cNvSpPr>
            <a:spLocks noGrp="1"/>
          </p:cNvSpPr>
          <p:nvPr>
            <p:ph type="sldNum" sz="quarter" idx="16"/>
          </p:nvPr>
        </p:nvSpPr>
        <p:spPr/>
        <p:txBody>
          <a:bodyPr rtlCol="0"/>
          <a:lstStyle/>
          <a:p>
            <a:fld id="{725C68B6-61C2-468F-89AB-4B9F7531AA68}" type="slidenum">
              <a:rPr lang="ru-RU" smtClean="0"/>
              <a:pPr/>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0" name="Дата 9"/>
          <p:cNvSpPr>
            <a:spLocks noGrp="1"/>
          </p:cNvSpPr>
          <p:nvPr>
            <p:ph type="dt" sz="half" idx="15"/>
          </p:nvPr>
        </p:nvSpPr>
        <p:spPr/>
        <p:txBody>
          <a:bodyPr rtlCol="0"/>
          <a:lstStyle/>
          <a:p>
            <a:fld id="{5B106E36-FD25-4E2D-B0AA-010F637433A0}" type="datetimeFigureOut">
              <a:rPr lang="ru-RU" smtClean="0"/>
              <a:pPr/>
              <a:t>02.09.2022</a:t>
            </a:fld>
            <a:endParaRPr lang="ru-RU"/>
          </a:p>
        </p:txBody>
      </p:sp>
      <p:sp>
        <p:nvSpPr>
          <p:cNvPr id="12" name="Номер слайда 11"/>
          <p:cNvSpPr>
            <a:spLocks noGrp="1"/>
          </p:cNvSpPr>
          <p:nvPr>
            <p:ph type="sldNum" sz="quarter" idx="16"/>
          </p:nvPr>
        </p:nvSpPr>
        <p:spPr/>
        <p:txBody>
          <a:bodyPr rtlCol="0"/>
          <a:lstStyle/>
          <a:p>
            <a:fld id="{725C68B6-61C2-468F-89AB-4B9F7531AA68}" type="slidenum">
              <a:rPr lang="ru-RU" smtClean="0"/>
              <a:pPr/>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02.09.2022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02.09.2022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02.09.2022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5B106E36-FD25-4E2D-B0AA-010F637433A0}" type="datetimeFigureOut">
              <a:rPr lang="ru-RU" smtClean="0"/>
              <a:pPr/>
              <a:t>02.09.2022</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725C68B6-61C2-468F-89AB-4B9F7531AA68}" type="slidenum">
              <a:rPr lang="ru-RU" smtClean="0"/>
              <a:pPr/>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B106E36-FD25-4E2D-B0AA-010F637433A0}" type="datetimeFigureOut">
              <a:rPr lang="ru-RU" smtClean="0"/>
              <a:pPr/>
              <a:t>02.09.2022</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consultantplus://offline/ref=88962FF5A3D78A3AE29D960FA2957DF573FF2A03F4EBEC1B8DFE5413851518AEF2001FF518D722DF7FCFB230877336F6CA599000DCF0X4KE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onsultant.ru/document/cons_doc_LAW_422125/df32b8231cf067c4d4e864c717eb6b398358b504/#dst3613" TargetMode="External"/><Relationship Id="rId2" Type="http://schemas.openxmlformats.org/officeDocument/2006/relationships/hyperlink" Target="http://www.consultant.ru/document/cons_doc_LAW_422125/d6aa4f5374347120919d6d0ca106e089be185a9b/#dst3554" TargetMode="External"/><Relationship Id="rId1" Type="http://schemas.openxmlformats.org/officeDocument/2006/relationships/slideLayout" Target="../slideLayouts/slideLayout2.xml"/><Relationship Id="rId5" Type="http://schemas.openxmlformats.org/officeDocument/2006/relationships/hyperlink" Target="http://www.consultant.ru/document/cons_doc_LAW_422125/df32b8231cf067c4d4e864c717eb6b398358b504/#dst1704" TargetMode="External"/><Relationship Id="rId4" Type="http://schemas.openxmlformats.org/officeDocument/2006/relationships/hyperlink" Target="http://www.consultant.ru/document/cons_doc_LAW_422125/df32b8231cf067c4d4e864c717eb6b398358b504/#dst1695"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consultant.ru/document/cons_doc_LAW_422125/df32b8231cf067c4d4e864c717eb6b398358b504/#dst1706" TargetMode="External"/><Relationship Id="rId2" Type="http://schemas.openxmlformats.org/officeDocument/2006/relationships/hyperlink" Target="http://www.consultant.ru/document/cons_doc_LAW_422125/d6aa4f5374347120919d6d0ca106e089be185a9b/#dst3554" TargetMode="External"/><Relationship Id="rId1" Type="http://schemas.openxmlformats.org/officeDocument/2006/relationships/slideLayout" Target="../slideLayouts/slideLayout2.xml"/><Relationship Id="rId4" Type="http://schemas.openxmlformats.org/officeDocument/2006/relationships/hyperlink" Target="http://www.consultant.ru/document/cons_doc_LAW_414983/fb7b0891728dd777dec3c04abbebad05e8b5de77/#dst100008"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kodeks://link/d?nd=901919338&amp;prevdoc=607148288&amp;point=mark=00000000000000000000000000000000000000000000000000DH20QR" TargetMode="External"/><Relationship Id="rId2" Type="http://schemas.openxmlformats.org/officeDocument/2006/relationships/hyperlink" Target="kodeks://link/d?nd=901919338&amp;prevdoc=607148288&amp;point=mark=00000000000000000000000000000000000000000000000000DHG0Q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kodeks://link/d?nd=901919338&amp;prevdoc=607148288&amp;point=mark=00000000000000000000000000000000000000000000000000DHG0Q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kodeks://link/d?nd=901919338&amp;prevdoc=607148288&amp;point=mark=00000000000000000000000000000000000000000000000000DH20QR"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consultant.ru/document/cons_doc_LAW_422125/9066705b3210c244f4b2caba0da8ec7186f0d1ab/#dst3058" TargetMode="External"/><Relationship Id="rId2" Type="http://schemas.openxmlformats.org/officeDocument/2006/relationships/hyperlink" Target="http://www.consultant.ru/document/cons_doc_LAW_422125/9066705b3210c244f4b2caba0da8ec7186f0d1ab/#dst3056"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consultant.ru/document/cons_doc_LAW_422125/9066705b3210c244f4b2caba0da8ec7186f0d1ab/#dst3058" TargetMode="External"/><Relationship Id="rId2" Type="http://schemas.openxmlformats.org/officeDocument/2006/relationships/hyperlink" Target="http://www.consultant.ru/document/cons_doc_LAW_422125/9066705b3210c244f4b2caba0da8ec7186f0d1ab/#dst3056"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pPr algn="r"/>
            <a:r>
              <a:rPr lang="ru-RU" dirty="0"/>
              <a:t>31 августа 2022 года</a:t>
            </a:r>
          </a:p>
        </p:txBody>
      </p:sp>
      <p:sp>
        <p:nvSpPr>
          <p:cNvPr id="6" name="TextBox 5"/>
          <p:cNvSpPr txBox="1"/>
          <p:nvPr/>
        </p:nvSpPr>
        <p:spPr>
          <a:xfrm>
            <a:off x="2240626" y="4972819"/>
            <a:ext cx="6948748" cy="830997"/>
          </a:xfrm>
          <a:prstGeom prst="rect">
            <a:avLst/>
          </a:prstGeom>
          <a:noFill/>
        </p:spPr>
        <p:txBody>
          <a:bodyPr wrap="square" rtlCol="0">
            <a:spAutoFit/>
          </a:bodyPr>
          <a:lstStyle/>
          <a:p>
            <a:pPr algn="just"/>
            <a:r>
              <a:rPr lang="ru-RU" sz="1600" dirty="0">
                <a:solidFill>
                  <a:schemeClr val="tx2"/>
                </a:solidFill>
                <a:latin typeface="+mj-lt"/>
                <a:ea typeface="+mj-ea"/>
                <a:cs typeface="+mj-cs"/>
              </a:rPr>
              <a:t>Докладчик: главный государственный инспектор межрегионального отдела государственного строительного надзора, надзора за подъемными сооружениями и котлонадзора Бикметов Ильфат Фидаилевич</a:t>
            </a:r>
          </a:p>
        </p:txBody>
      </p:sp>
      <p:sp>
        <p:nvSpPr>
          <p:cNvPr id="8" name="TextBox 7"/>
          <p:cNvSpPr txBox="1"/>
          <p:nvPr/>
        </p:nvSpPr>
        <p:spPr>
          <a:xfrm>
            <a:off x="611560" y="1142984"/>
            <a:ext cx="7960968" cy="2862322"/>
          </a:xfrm>
          <a:prstGeom prst="rect">
            <a:avLst/>
          </a:prstGeom>
          <a:noFill/>
        </p:spPr>
        <p:txBody>
          <a:bodyPr wrap="square" rtlCol="0">
            <a:spAutoFit/>
          </a:bodyPr>
          <a:lstStyle/>
          <a:p>
            <a:pPr algn="ctr"/>
            <a:r>
              <a:rPr lang="ru-RU" dirty="0">
                <a:solidFill>
                  <a:schemeClr val="accent4">
                    <a:lumMod val="60000"/>
                    <a:lumOff val="40000"/>
                  </a:schemeClr>
                </a:solidFill>
                <a:latin typeface="Bahnschrift Light SemiCondensed" pitchFamily="34" charset="0"/>
              </a:rPr>
              <a:t/>
            </a:r>
            <a:br>
              <a:rPr lang="ru-RU" dirty="0">
                <a:solidFill>
                  <a:schemeClr val="accent4">
                    <a:lumMod val="60000"/>
                    <a:lumOff val="40000"/>
                  </a:schemeClr>
                </a:solidFill>
                <a:latin typeface="Bahnschrift Light SemiCondensed" pitchFamily="34" charset="0"/>
              </a:rPr>
            </a:br>
            <a:r>
              <a:rPr lang="ru-RU" sz="2400" dirty="0">
                <a:solidFill>
                  <a:schemeClr val="accent4">
                    <a:lumMod val="60000"/>
                    <a:lumOff val="40000"/>
                  </a:schemeClr>
                </a:solidFill>
                <a:latin typeface="Bahnschrift Light SemiCondensed" pitchFamily="34" charset="0"/>
              </a:rPr>
              <a:t>П</a:t>
            </a:r>
            <a:r>
              <a:rPr lang="ru-RU" sz="2400" b="1" dirty="0">
                <a:solidFill>
                  <a:schemeClr val="tx2">
                    <a:lumMod val="90000"/>
                  </a:schemeClr>
                </a:solidFill>
                <a:effectLst/>
                <a:latin typeface="Times New Roman" panose="02020603050405020304" pitchFamily="18" charset="0"/>
                <a:ea typeface="Calibri" panose="020F0502020204030204" pitchFamily="34" charset="0"/>
              </a:rPr>
              <a:t>равоприменительная практика контрольной (надзорной) деятельности Приволжского управления Федеральной службы по экологическому, технологическому и атомному надзору при осуществлении федерального государственного строительного надзора за первое полугодие 2022 года</a:t>
            </a:r>
          </a:p>
          <a:p>
            <a:pPr algn="just"/>
            <a:endParaRPr lang="ru-RU" dirty="0">
              <a:solidFill>
                <a:schemeClr val="accent4">
                  <a:lumMod val="60000"/>
                  <a:lumOff val="40000"/>
                </a:schemeClr>
              </a:solidFill>
              <a:latin typeface="Bahnschrift Light SemiCondensed"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623E86B-7AD5-40EC-B556-244BD4A294F6}"/>
              </a:ext>
            </a:extLst>
          </p:cNvPr>
          <p:cNvSpPr>
            <a:spLocks noGrp="1"/>
          </p:cNvSpPr>
          <p:nvPr>
            <p:ph type="title"/>
          </p:nvPr>
        </p:nvSpPr>
        <p:spPr/>
        <p:txBody>
          <a:bodyPr>
            <a:noAutofit/>
          </a:bodyPr>
          <a:lstStyle/>
          <a:p>
            <a:pPr algn="just"/>
            <a:r>
              <a:rPr lang="ru-RU" sz="2000" dirty="0">
                <a:solidFill>
                  <a:srgbClr val="000000"/>
                </a:solidFill>
                <a:effectLst/>
                <a:latin typeface="Times New Roman" panose="02020603050405020304" pitchFamily="18" charset="0"/>
                <a:ea typeface="Times New Roman" panose="02020603050405020304" pitchFamily="18" charset="0"/>
              </a:rPr>
              <a:t>Федеральный закон от 1 июля 2021 г. № 275-ФЗ «О внесении изменений в Градостроительный кодекс Российской Федерации и отдельные законодательные акты Российской Федерации»</a:t>
            </a:r>
            <a:endParaRPr lang="ru-RU" sz="2000" dirty="0"/>
          </a:p>
        </p:txBody>
      </p:sp>
      <p:sp>
        <p:nvSpPr>
          <p:cNvPr id="3" name="Объект 2">
            <a:extLst>
              <a:ext uri="{FF2B5EF4-FFF2-40B4-BE49-F238E27FC236}">
                <a16:creationId xmlns:a16="http://schemas.microsoft.com/office/drawing/2014/main" id="{AD099ED1-743B-446E-86A4-93324ED4E203}"/>
              </a:ext>
            </a:extLst>
          </p:cNvPr>
          <p:cNvSpPr>
            <a:spLocks noGrp="1"/>
          </p:cNvSpPr>
          <p:nvPr>
            <p:ph sz="quarter" idx="1"/>
          </p:nvPr>
        </p:nvSpPr>
        <p:spPr/>
        <p:txBody>
          <a:bodyPr>
            <a:normAutofit/>
          </a:bodyPr>
          <a:lstStyle/>
          <a:p>
            <a:pPr algn="just"/>
            <a:r>
              <a:rPr lang="ru-RU" sz="2400" dirty="0">
                <a:solidFill>
                  <a:srgbClr val="000000"/>
                </a:solidFill>
                <a:effectLst/>
                <a:latin typeface="Times New Roman" panose="02020603050405020304" pitchFamily="18" charset="0"/>
                <a:ea typeface="Times New Roman" panose="02020603050405020304" pitchFamily="18" charset="0"/>
              </a:rPr>
              <a:t>внесены изменения в предмет государственного строительного надзора, в соответствии с которыми при осуществлении государственного строительного надзора проводится оценка соответствия выполняемых работ и применяемых строительных материалов (изделий) требованиям утвержденной проектной документации, разработанной в соответствии с требованиями технических регламентов и иными обязательными требованиями, </a:t>
            </a:r>
            <a:r>
              <a:rPr lang="ru-RU" sz="2400" dirty="0">
                <a:effectLst/>
                <a:latin typeface="Times New Roman" panose="02020603050405020304" pitchFamily="18" charset="0"/>
                <a:ea typeface="Times New Roman" panose="02020603050405020304" pitchFamily="18" charset="0"/>
              </a:rPr>
              <a:t>с учетом изменений, внесенных в рабочую документацию и являющихся в соответствии с </a:t>
            </a:r>
            <a:r>
              <a:rPr lang="ru-RU" sz="2400" u="none" strike="noStrike" dirty="0">
                <a:solidFill>
                  <a:srgbClr val="0563C1"/>
                </a:solidFill>
                <a:effectLst/>
                <a:latin typeface="Times New Roman" panose="02020603050405020304" pitchFamily="18" charset="0"/>
                <a:ea typeface="Times New Roman" panose="02020603050405020304" pitchFamily="18" charset="0"/>
                <a:hlinkClick r:id="rId2"/>
              </a:rPr>
              <a:t>частью 1.3 статьи 52</a:t>
            </a:r>
            <a:r>
              <a:rPr lang="ru-RU" sz="2400" dirty="0">
                <a:effectLst/>
                <a:latin typeface="Times New Roman" panose="02020603050405020304" pitchFamily="18" charset="0"/>
                <a:ea typeface="Times New Roman" panose="02020603050405020304" pitchFamily="18" charset="0"/>
              </a:rPr>
              <a:t> Кодекса частью такой проектной документации</a:t>
            </a:r>
            <a:r>
              <a:rPr lang="ru-RU" sz="2400" dirty="0">
                <a:solidFill>
                  <a:srgbClr val="000000"/>
                </a:solidFill>
                <a:effectLst/>
                <a:latin typeface="Times New Roman" panose="02020603050405020304" pitchFamily="18" charset="0"/>
                <a:ea typeface="Times New Roman" panose="02020603050405020304" pitchFamily="18" charset="0"/>
              </a:rPr>
              <a:t>. </a:t>
            </a:r>
            <a:endParaRPr lang="ru-RU" sz="2400" dirty="0"/>
          </a:p>
        </p:txBody>
      </p:sp>
    </p:spTree>
    <p:extLst>
      <p:ext uri="{BB962C8B-B14F-4D97-AF65-F5344CB8AC3E}">
        <p14:creationId xmlns:p14="http://schemas.microsoft.com/office/powerpoint/2010/main" val="3091526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62C48C-E98F-4915-81AC-CB1BE8C3E9F0}"/>
              </a:ext>
            </a:extLst>
          </p:cNvPr>
          <p:cNvSpPr>
            <a:spLocks noGrp="1"/>
          </p:cNvSpPr>
          <p:nvPr>
            <p:ph type="title"/>
          </p:nvPr>
        </p:nvSpPr>
        <p:spPr/>
        <p:txBody>
          <a:bodyPr>
            <a:normAutofit/>
          </a:bodyPr>
          <a:lstStyle/>
          <a:p>
            <a:r>
              <a:rPr lang="ru-RU" sz="1800" b="0" i="0" dirty="0">
                <a:solidFill>
                  <a:srgbClr val="000000"/>
                </a:solidFill>
                <a:effectLst/>
                <a:latin typeface="Times New Roman" panose="02020603050405020304" pitchFamily="18" charset="0"/>
              </a:rPr>
              <a:t>Предметом государственного строительного надзора в отношении объектов капитального строительства, указанных в </a:t>
            </a:r>
            <a:r>
              <a:rPr lang="ru-RU" sz="1800" b="0" i="0" u="sng" dirty="0">
                <a:solidFill>
                  <a:srgbClr val="1A0DAB"/>
                </a:solidFill>
                <a:effectLst/>
                <a:latin typeface="Times New Roman" panose="02020603050405020304" pitchFamily="18" charset="0"/>
                <a:hlinkClick r:id="rId2"/>
              </a:rPr>
              <a:t>части 1</a:t>
            </a:r>
            <a:r>
              <a:rPr lang="ru-RU" sz="1800" b="0" i="0" dirty="0">
                <a:solidFill>
                  <a:srgbClr val="000000"/>
                </a:solidFill>
                <a:effectLst/>
                <a:latin typeface="Times New Roman" panose="02020603050405020304" pitchFamily="18" charset="0"/>
              </a:rPr>
              <a:t> статьи 54 Кодекса, является соблюдение</a:t>
            </a:r>
            <a:r>
              <a:rPr lang="ru-RU" sz="800" b="0" i="0" dirty="0">
                <a:solidFill>
                  <a:srgbClr val="000000"/>
                </a:solidFill>
                <a:effectLst/>
                <a:latin typeface="Times New Roman" panose="02020603050405020304" pitchFamily="18" charset="0"/>
              </a:rPr>
              <a:t>:</a:t>
            </a:r>
            <a:endParaRPr lang="ru-RU" sz="12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B9558941-CE91-4737-A005-E4BE7431EC4B}"/>
              </a:ext>
            </a:extLst>
          </p:cNvPr>
          <p:cNvSpPr>
            <a:spLocks noGrp="1"/>
          </p:cNvSpPr>
          <p:nvPr>
            <p:ph sz="quarter" idx="1"/>
          </p:nvPr>
        </p:nvSpPr>
        <p:spPr>
          <a:xfrm>
            <a:off x="612648" y="1600200"/>
            <a:ext cx="8153400" cy="5029200"/>
          </a:xfrm>
        </p:spPr>
        <p:txBody>
          <a:bodyPr>
            <a:noAutofit/>
          </a:bodyPr>
          <a:lstStyle/>
          <a:p>
            <a:pPr marL="0" indent="363538" algn="just"/>
            <a:r>
              <a:rPr lang="ru-RU" sz="1800" b="0" i="0" dirty="0">
                <a:solidFill>
                  <a:srgbClr val="000000"/>
                </a:solidFill>
                <a:effectLst/>
                <a:latin typeface="Times New Roman" panose="02020603050405020304" pitchFamily="18" charset="0"/>
                <a:cs typeface="Times New Roman" panose="02020603050405020304" pitchFamily="18" charset="0"/>
              </a:rPr>
              <a:t>1) соответствия выполняемых работ и применяемых строительных материалов и изделий в процессе строительства, реконструкции объекта капитального строительства, а также результатов таких работ требованиям утвержденной проектной документации, в том числе с учетом изменений, внесенных в рабочую документацию и являющихся в соответствии с </a:t>
            </a:r>
            <a:r>
              <a:rPr lang="ru-RU" sz="1800" b="0" i="0" u="sng" dirty="0">
                <a:solidFill>
                  <a:srgbClr val="1A0DAB"/>
                </a:solidFill>
                <a:effectLst/>
                <a:latin typeface="Times New Roman" panose="02020603050405020304" pitchFamily="18" charset="0"/>
                <a:cs typeface="Times New Roman" panose="02020603050405020304" pitchFamily="18" charset="0"/>
                <a:hlinkClick r:id="rId3"/>
              </a:rPr>
              <a:t>частью 1.3 статьи 52</a:t>
            </a:r>
            <a:r>
              <a:rPr lang="ru-RU" sz="1800" b="0" i="0" dirty="0">
                <a:solidFill>
                  <a:srgbClr val="000000"/>
                </a:solidFill>
                <a:effectLst/>
                <a:latin typeface="Times New Roman" panose="02020603050405020304" pitchFamily="18" charset="0"/>
                <a:cs typeface="Times New Roman" panose="02020603050405020304" pitchFamily="18" charset="0"/>
              </a:rPr>
              <a:t> Кодекса частью такой проектной документации;</a:t>
            </a:r>
          </a:p>
          <a:p>
            <a:pPr marL="0" indent="363538" algn="just"/>
            <a:r>
              <a:rPr lang="ru-RU" sz="1800" dirty="0">
                <a:latin typeface="Times New Roman" panose="02020603050405020304" pitchFamily="18" charset="0"/>
                <a:cs typeface="Times New Roman" panose="02020603050405020304" pitchFamily="18" charset="0"/>
              </a:rPr>
              <a:t>2) требования наличия разрешения на строительство; </a:t>
            </a:r>
          </a:p>
          <a:p>
            <a:pPr marL="0" indent="363538" algn="just"/>
            <a:r>
              <a:rPr lang="ru-RU" sz="1800" dirty="0">
                <a:latin typeface="Times New Roman" panose="02020603050405020304" pitchFamily="18" charset="0"/>
                <a:cs typeface="Times New Roman" panose="02020603050405020304" pitchFamily="18" charset="0"/>
              </a:rPr>
              <a:t>3) требований, установленных </a:t>
            </a:r>
            <a:r>
              <a:rPr lang="ru-RU" sz="1800" u="sng" dirty="0">
                <a:solidFill>
                  <a:srgbClr val="1A0DAB"/>
                </a:solidFill>
                <a:effectLst/>
                <a:latin typeface="Times New Roman" panose="02020603050405020304" pitchFamily="18" charset="0"/>
                <a:cs typeface="Times New Roman" panose="02020603050405020304" pitchFamily="18" charset="0"/>
                <a:hlinkClick r:id="rId4"/>
              </a:rPr>
              <a:t>частями 2</a:t>
            </a:r>
            <a:r>
              <a:rPr lang="ru-RU" sz="1800" dirty="0">
                <a:latin typeface="Times New Roman" panose="02020603050405020304" pitchFamily="18" charset="0"/>
                <a:cs typeface="Times New Roman" panose="02020603050405020304" pitchFamily="18" charset="0"/>
              </a:rPr>
              <a:t> и </a:t>
            </a:r>
            <a:r>
              <a:rPr lang="ru-RU" sz="1800" u="sng" dirty="0">
                <a:solidFill>
                  <a:srgbClr val="1A0DAB"/>
                </a:solidFill>
                <a:effectLst/>
                <a:latin typeface="Times New Roman" panose="02020603050405020304" pitchFamily="18" charset="0"/>
                <a:cs typeface="Times New Roman" panose="02020603050405020304" pitchFamily="18" charset="0"/>
                <a:hlinkClick r:id="rId5"/>
              </a:rPr>
              <a:t>3.1 статьи 52</a:t>
            </a:r>
            <a:r>
              <a:rPr lang="ru-RU" sz="1800" dirty="0">
                <a:latin typeface="Times New Roman" panose="02020603050405020304" pitchFamily="18" charset="0"/>
                <a:cs typeface="Times New Roman" panose="02020603050405020304" pitchFamily="18" charset="0"/>
              </a:rPr>
              <a:t> Кодекса </a:t>
            </a:r>
          </a:p>
          <a:p>
            <a:pPr marL="0" indent="0" algn="just">
              <a:buNone/>
            </a:pPr>
            <a:r>
              <a:rPr lang="ru-RU" sz="1800" dirty="0">
                <a:latin typeface="Times New Roman" panose="02020603050405020304" pitchFamily="18" charset="0"/>
                <a:cs typeface="Times New Roman" panose="02020603050405020304" pitchFamily="18" charset="0"/>
              </a:rPr>
              <a:t>(Договоры строительного подряда должны осуществляться </a:t>
            </a:r>
            <a:r>
              <a:rPr lang="ru-RU" sz="1800" b="0" i="0" dirty="0">
                <a:solidFill>
                  <a:srgbClr val="000000"/>
                </a:solidFill>
                <a:effectLst/>
                <a:latin typeface="Times New Roman" panose="02020603050405020304" pitchFamily="18" charset="0"/>
              </a:rPr>
              <a:t>членами саморегулируемых организаций в области строительства, реконструкции, объектов капитального строительства; </a:t>
            </a:r>
          </a:p>
          <a:p>
            <a:pPr marL="0" indent="0" algn="just">
              <a:buNone/>
            </a:pPr>
            <a:r>
              <a:rPr lang="ru-RU" sz="1800" b="0" i="0" dirty="0">
                <a:solidFill>
                  <a:srgbClr val="000000"/>
                </a:solidFill>
                <a:effectLst/>
                <a:latin typeface="Times New Roman" panose="02020603050405020304" pitchFamily="18" charset="0"/>
              </a:rPr>
              <a:t>Застройщик вправе осуществлять строительство, реконструкцию объектов капитального строительства самостоятельно при условии, что он является членом саморегулируемой организации в области строительства, реконструкции</a:t>
            </a:r>
            <a:r>
              <a:rPr lang="en-US" sz="1800" b="0" i="0" dirty="0">
                <a:solidFill>
                  <a:srgbClr val="000000"/>
                </a:solidFill>
                <a:effectLst/>
                <a:latin typeface="Times New Roman" panose="02020603050405020304" pitchFamily="18" charset="0"/>
              </a:rPr>
              <a:t> </a:t>
            </a:r>
            <a:r>
              <a:rPr lang="ru-RU" sz="1800" b="0" i="0" dirty="0">
                <a:solidFill>
                  <a:srgbClr val="000000"/>
                </a:solidFill>
                <a:effectLst/>
                <a:latin typeface="Times New Roman" panose="02020603050405020304" pitchFamily="18" charset="0"/>
              </a:rPr>
              <a:t>объектов капитального строительства</a:t>
            </a:r>
            <a:r>
              <a:rPr lang="ru-RU" sz="1800" dirty="0">
                <a:latin typeface="Times New Roman" panose="02020603050405020304" pitchFamily="18" charset="0"/>
                <a:cs typeface="Times New Roman" panose="02020603050405020304" pitchFamily="18" charset="0"/>
              </a:rPr>
              <a:t>)</a:t>
            </a:r>
            <a:endParaRPr lang="ru-RU" sz="1800" b="0" i="0" dirty="0">
              <a:solidFill>
                <a:srgbClr val="000000"/>
              </a:solidFill>
              <a:effectLst/>
              <a:latin typeface="Times New Roman" panose="02020603050405020304" pitchFamily="18" charset="0"/>
              <a:cs typeface="Times New Roman" panose="02020603050405020304" pitchFamily="18" charset="0"/>
            </a:endParaRPr>
          </a:p>
          <a:p>
            <a:pPr marL="0" indent="363538" algn="just"/>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4226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C82750-A0B7-4A4C-9672-237A065713B3}"/>
              </a:ext>
            </a:extLst>
          </p:cNvPr>
          <p:cNvSpPr>
            <a:spLocks noGrp="1"/>
          </p:cNvSpPr>
          <p:nvPr>
            <p:ph type="title"/>
          </p:nvPr>
        </p:nvSpPr>
        <p:spPr/>
        <p:txBody>
          <a:bodyPr/>
          <a:lstStyle/>
          <a:p>
            <a:r>
              <a:rPr kumimoji="0" lang="ru-RU" sz="18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mj-cs"/>
              </a:rPr>
              <a:t>Предметом государственного строительного надзора в отношении объектов капитального строительства, указанных в </a:t>
            </a:r>
            <a:r>
              <a:rPr kumimoji="0" lang="ru-RU" sz="1800" b="0" i="0" u="sng" strike="noStrike" kern="1200" cap="none" spc="0" normalizeH="0" baseline="0" noProof="0" dirty="0">
                <a:ln>
                  <a:noFill/>
                </a:ln>
                <a:solidFill>
                  <a:srgbClr val="1A0DAB"/>
                </a:solidFill>
                <a:effectLst/>
                <a:uLnTx/>
                <a:uFillTx/>
                <a:latin typeface="Times New Roman" panose="02020603050405020304" pitchFamily="18" charset="0"/>
                <a:ea typeface="+mj-ea"/>
                <a:cs typeface="+mj-cs"/>
                <a:hlinkClick r:id="rId2"/>
              </a:rPr>
              <a:t>части 1</a:t>
            </a:r>
            <a:r>
              <a:rPr kumimoji="0" lang="ru-RU" sz="18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mj-cs"/>
              </a:rPr>
              <a:t> </a:t>
            </a:r>
            <a:r>
              <a:rPr lang="ru-RU" sz="1800" b="0" i="0" dirty="0">
                <a:solidFill>
                  <a:srgbClr val="000000"/>
                </a:solidFill>
                <a:effectLst/>
                <a:latin typeface="Times New Roman" panose="02020603050405020304" pitchFamily="18" charset="0"/>
              </a:rPr>
              <a:t> статьи 54 Кодекса</a:t>
            </a:r>
            <a:r>
              <a:rPr kumimoji="0" lang="ru-RU" sz="18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mj-cs"/>
              </a:rPr>
              <a:t>, является соблюдение</a:t>
            </a:r>
            <a:r>
              <a:rPr kumimoji="0" lang="ru-RU" sz="8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mj-cs"/>
              </a:rPr>
              <a:t>:</a:t>
            </a:r>
            <a:endParaRPr lang="ru-RU" dirty="0"/>
          </a:p>
        </p:txBody>
      </p:sp>
      <p:sp>
        <p:nvSpPr>
          <p:cNvPr id="3" name="Объект 2">
            <a:extLst>
              <a:ext uri="{FF2B5EF4-FFF2-40B4-BE49-F238E27FC236}">
                <a16:creationId xmlns:a16="http://schemas.microsoft.com/office/drawing/2014/main" id="{813D33F0-20D3-4BBA-85C7-DA9CD239E89C}"/>
              </a:ext>
            </a:extLst>
          </p:cNvPr>
          <p:cNvSpPr>
            <a:spLocks noGrp="1"/>
          </p:cNvSpPr>
          <p:nvPr>
            <p:ph sz="quarter" idx="1"/>
          </p:nvPr>
        </p:nvSpPr>
        <p:spPr/>
        <p:txBody>
          <a:bodyPr/>
          <a:lstStyle/>
          <a:p>
            <a:pPr marL="0" marR="0" lvl="0" indent="363538" algn="just" defTabSz="914400" rtl="0" eaLnBrk="1" fontAlgn="auto" latinLnBrk="0" hangingPunct="1">
              <a:lnSpc>
                <a:spcPct val="100000"/>
              </a:lnSpc>
              <a:spcBef>
                <a:spcPts val="700"/>
              </a:spcBef>
              <a:spcAft>
                <a:spcPts val="0"/>
              </a:spcAft>
              <a:buClr>
                <a:srgbClr val="DD8047"/>
              </a:buClr>
              <a:buSzPct val="60000"/>
              <a:buFont typeface="Wingdings"/>
              <a:buChar char=""/>
              <a:tabLst/>
              <a:defRPr/>
            </a:pPr>
            <a:r>
              <a:rPr kumimoji="0" lang="ru-RU"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4) требований, установленных </a:t>
            </a:r>
            <a:r>
              <a:rPr kumimoji="0" lang="ru-RU" sz="1800" b="0" i="0" u="sng" strike="noStrike" kern="1200" cap="none" spc="0" normalizeH="0" baseline="0" noProof="0" dirty="0">
                <a:ln>
                  <a:noFill/>
                </a:ln>
                <a:solidFill>
                  <a:srgbClr val="1A0DAB"/>
                </a:solidFill>
                <a:effectLst/>
                <a:uLnTx/>
                <a:uFillTx/>
                <a:latin typeface="Times New Roman" panose="02020603050405020304" pitchFamily="18" charset="0"/>
                <a:ea typeface="+mn-ea"/>
                <a:cs typeface="Times New Roman" panose="02020603050405020304" pitchFamily="18" charset="0"/>
                <a:hlinkClick r:id="rId3"/>
              </a:rPr>
              <a:t>частью 4 статьи 52</a:t>
            </a:r>
            <a:r>
              <a:rPr kumimoji="0" lang="ru-RU"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Кодекса, к обеспечению консервации объекта капитального строительства;</a:t>
            </a:r>
            <a:r>
              <a:rPr kumimoji="0" lang="ru-RU" sz="11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 </a:t>
            </a:r>
          </a:p>
          <a:p>
            <a:pPr marL="0" marR="0" lvl="0" indent="363538" algn="just" defTabSz="914400" rtl="0" eaLnBrk="1" fontAlgn="auto" latinLnBrk="0" hangingPunct="1">
              <a:lnSpc>
                <a:spcPct val="100000"/>
              </a:lnSpc>
              <a:spcBef>
                <a:spcPts val="700"/>
              </a:spcBef>
              <a:spcAft>
                <a:spcPts val="0"/>
              </a:spcAft>
              <a:buClr>
                <a:srgbClr val="DD8047"/>
              </a:buClr>
              <a:buSzPct val="60000"/>
              <a:buFont typeface="Wingdings"/>
              <a:buChar char=""/>
              <a:tabLst/>
              <a:defRPr/>
            </a:pPr>
            <a:r>
              <a:rPr kumimoji="0" lang="ru-RU" sz="1600" b="0" i="0" u="none" strike="noStrike" kern="1200" cap="none" spc="0" normalizeH="0" baseline="0" noProof="0" dirty="0">
                <a:ln>
                  <a:noFill/>
                </a:ln>
                <a:solidFill>
                  <a:schemeClr val="accent4"/>
                </a:solidFill>
                <a:effectLst/>
                <a:uLnTx/>
                <a:uFillTx/>
                <a:latin typeface="Times New Roman" panose="02020603050405020304" pitchFamily="18" charset="0"/>
                <a:ea typeface="+mn-ea"/>
                <a:cs typeface="+mn-cs"/>
              </a:rPr>
              <a:t>При осуществлении строительства, реконструкции </a:t>
            </a:r>
            <a:r>
              <a:rPr kumimoji="0" lang="ru-RU" sz="16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объекта капитального строительства на основании договора строительного подряда с застройщиком или техническим заказчиком, лицом, ответственным за эксплуатацию здания, сооружения, региональным оператором указанные лица </a:t>
            </a:r>
            <a:r>
              <a:rPr kumimoji="0" lang="ru-RU" sz="1600" b="0" i="0" u="none" strike="noStrike" kern="1200" cap="none" spc="0" normalizeH="0" baseline="0" noProof="0" dirty="0">
                <a:ln>
                  <a:noFill/>
                </a:ln>
                <a:solidFill>
                  <a:schemeClr val="accent4"/>
                </a:solidFill>
                <a:effectLst/>
                <a:uLnTx/>
                <a:uFillTx/>
                <a:latin typeface="Times New Roman" panose="02020603050405020304" pitchFamily="18" charset="0"/>
                <a:ea typeface="+mn-ea"/>
                <a:cs typeface="+mn-cs"/>
              </a:rPr>
              <a:t>должны подготовить земельный участок для строительства и (или) объект капитального строительства для реконструкции</a:t>
            </a:r>
            <a:r>
              <a:rPr kumimoji="0" lang="ru-RU" sz="16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 а также </a:t>
            </a:r>
            <a:r>
              <a:rPr kumimoji="0" lang="ru-RU" sz="1600" b="0" i="0" u="none" strike="noStrike" kern="1200" cap="none" spc="0" normalizeH="0" baseline="0" noProof="0" dirty="0">
                <a:ln>
                  <a:noFill/>
                </a:ln>
                <a:solidFill>
                  <a:schemeClr val="accent4"/>
                </a:solidFill>
                <a:effectLst/>
                <a:uLnTx/>
                <a:uFillTx/>
                <a:latin typeface="Times New Roman" panose="02020603050405020304" pitchFamily="18" charset="0"/>
                <a:ea typeface="+mn-ea"/>
                <a:cs typeface="+mn-cs"/>
              </a:rPr>
              <a:t>передать индивидуальному предпринимателю или юридическому лицу</a:t>
            </a:r>
            <a:r>
              <a:rPr kumimoji="0" lang="ru-RU" sz="16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 с которыми заключен такой договор</a:t>
            </a:r>
            <a:r>
              <a:rPr kumimoji="0" lang="ru-RU" sz="1600" b="0" i="0" u="none" strike="noStrike" kern="1200" cap="none" spc="0" normalizeH="0" baseline="0" noProof="0" dirty="0">
                <a:ln>
                  <a:noFill/>
                </a:ln>
                <a:effectLst/>
                <a:uLnTx/>
                <a:uFillTx/>
                <a:latin typeface="Times New Roman" panose="02020603050405020304" pitchFamily="18" charset="0"/>
                <a:ea typeface="+mn-ea"/>
                <a:cs typeface="+mn-cs"/>
              </a:rPr>
              <a:t>,</a:t>
            </a:r>
            <a:r>
              <a:rPr kumimoji="0" lang="ru-RU" sz="1600" b="0" i="0" u="none" strike="noStrike" kern="1200" cap="none" spc="0" normalizeH="0" baseline="0" noProof="0" dirty="0">
                <a:ln>
                  <a:noFill/>
                </a:ln>
                <a:solidFill>
                  <a:schemeClr val="accent4"/>
                </a:solidFill>
                <a:effectLst/>
                <a:uLnTx/>
                <a:uFillTx/>
                <a:latin typeface="Times New Roman" panose="02020603050405020304" pitchFamily="18" charset="0"/>
                <a:ea typeface="+mn-ea"/>
                <a:cs typeface="+mn-cs"/>
              </a:rPr>
              <a:t> материалы и результаты инженерных изысканий, проектную документацию, разрешение на строительство</a:t>
            </a:r>
            <a:r>
              <a:rPr kumimoji="0" lang="ru-RU" sz="16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 </a:t>
            </a:r>
          </a:p>
          <a:p>
            <a:pPr marL="0" indent="363538" algn="just">
              <a:buClr>
                <a:srgbClr val="DD8047"/>
              </a:buClr>
              <a:defRPr/>
            </a:pPr>
            <a:r>
              <a:rPr kumimoji="0" lang="ru-RU" sz="16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При необходимости прекращения работ или их приостановления более чем на шесть месяцев застройщик или технический заказчик должен обеспечить </a:t>
            </a:r>
            <a:r>
              <a:rPr kumimoji="0" lang="ru-RU" sz="1600" b="0" i="0" u="sng" strike="noStrike" kern="1200" cap="none" spc="0" normalizeH="0" baseline="0" noProof="0" dirty="0">
                <a:ln>
                  <a:noFill/>
                </a:ln>
                <a:solidFill>
                  <a:srgbClr val="1A0DAB"/>
                </a:solidFill>
                <a:effectLst/>
                <a:uLnTx/>
                <a:uFillTx/>
                <a:latin typeface="Times New Roman" panose="02020603050405020304" pitchFamily="18" charset="0"/>
                <a:ea typeface="+mn-ea"/>
                <a:cs typeface="+mn-cs"/>
                <a:hlinkClick r:id="rId4"/>
              </a:rPr>
              <a:t>консервацию</a:t>
            </a:r>
            <a:r>
              <a:rPr kumimoji="0" lang="ru-RU" sz="16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 объекта капитального </a:t>
            </a:r>
            <a:r>
              <a:rPr kumimoji="0" lang="ru-RU" sz="16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строительства (</a:t>
            </a:r>
            <a:r>
              <a:rPr lang="ru-RU" sz="1600" b="1" i="0" dirty="0">
                <a:solidFill>
                  <a:srgbClr val="22272F"/>
                </a:solidFill>
                <a:effectLst/>
                <a:latin typeface="Times New Roman" panose="02020603050405020304" pitchFamily="18" charset="0"/>
                <a:cs typeface="Times New Roman" panose="02020603050405020304" pitchFamily="18" charset="0"/>
              </a:rPr>
              <a:t>Постановление Правительства РФ от 30 сентября 2011 г. </a:t>
            </a:r>
            <a:r>
              <a:rPr lang="ru-RU" sz="1600" b="1" dirty="0">
                <a:solidFill>
                  <a:srgbClr val="22272F"/>
                </a:solidFill>
                <a:latin typeface="Times New Roman" panose="02020603050405020304" pitchFamily="18" charset="0"/>
                <a:cs typeface="Times New Roman" panose="02020603050405020304" pitchFamily="18" charset="0"/>
              </a:rPr>
              <a:t>N 802</a:t>
            </a:r>
            <a:r>
              <a:rPr lang="en-US" sz="1600" b="1" dirty="0">
                <a:solidFill>
                  <a:srgbClr val="22272F"/>
                </a:solidFill>
                <a:latin typeface="Times New Roman" panose="02020603050405020304" pitchFamily="18" charset="0"/>
                <a:cs typeface="Times New Roman" panose="02020603050405020304" pitchFamily="18" charset="0"/>
              </a:rPr>
              <a:t> </a:t>
            </a:r>
            <a:r>
              <a:rPr lang="ru-RU" sz="1600" b="1" dirty="0">
                <a:solidFill>
                  <a:srgbClr val="22272F"/>
                </a:solidFill>
                <a:latin typeface="Times New Roman" panose="02020603050405020304" pitchFamily="18" charset="0"/>
                <a:cs typeface="Times New Roman" panose="02020603050405020304" pitchFamily="18" charset="0"/>
              </a:rPr>
              <a:t>«Об утверждении Правил проведения консервации объекта капитального строительства»</a:t>
            </a:r>
            <a:r>
              <a:rPr kumimoji="0" lang="ru-RU" sz="16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a:t>
            </a:r>
            <a:endParaRPr kumimoji="0" lang="ru-RU"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792023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1800" b="1" dirty="0">
                <a:effectLst/>
                <a:latin typeface="Times New Roman" panose="02020603050405020304" pitchFamily="18" charset="0"/>
                <a:ea typeface="Times New Roman" panose="02020603050405020304" pitchFamily="18" charset="0"/>
              </a:rPr>
              <a:t>Пункт 4 </a:t>
            </a:r>
            <a:r>
              <a:rPr lang="ru-RU" sz="1800" b="1" dirty="0">
                <a:effectLst/>
                <a:latin typeface="Times New Roman" panose="02020603050405020304" pitchFamily="18" charset="0"/>
                <a:ea typeface="Calibri" panose="020F0502020204030204" pitchFamily="34" charset="0"/>
              </a:rPr>
              <a:t>постановления Правительства РФ от 30.06.2021 N 1087 "Об утверждении Положения о федеральном государственном строительном надзоре"</a:t>
            </a:r>
            <a:endParaRPr lang="ru-RU" dirty="0"/>
          </a:p>
        </p:txBody>
      </p:sp>
      <p:sp>
        <p:nvSpPr>
          <p:cNvPr id="3" name="Содержимое 2"/>
          <p:cNvSpPr>
            <a:spLocks noGrp="1"/>
          </p:cNvSpPr>
          <p:nvPr>
            <p:ph sz="quarter" idx="1"/>
          </p:nvPr>
        </p:nvSpPr>
        <p:spPr>
          <a:xfrm>
            <a:off x="612648" y="1628800"/>
            <a:ext cx="8153400" cy="4495800"/>
          </a:xfrm>
        </p:spPr>
        <p:txBody>
          <a:bodyPr>
            <a:normAutofit/>
          </a:bodyPr>
          <a:lstStyle/>
          <a:p>
            <a:pPr marL="0" indent="0" algn="just">
              <a:buNone/>
            </a:pPr>
            <a:r>
              <a:rPr lang="ru-RU" sz="1800" b="1" dirty="0">
                <a:effectLst/>
                <a:latin typeface="Times New Roman" panose="02020603050405020304" pitchFamily="18" charset="0"/>
                <a:ea typeface="Times New Roman" panose="02020603050405020304" pitchFamily="18" charset="0"/>
              </a:rPr>
              <a:t>Объектами федерального государственного строительного надзора являются:</a:t>
            </a:r>
            <a:r>
              <a:rPr lang="ru-RU" sz="1800" dirty="0">
                <a:effectLst/>
                <a:latin typeface="Times New Roman" panose="02020603050405020304" pitchFamily="18" charset="0"/>
                <a:ea typeface="Times New Roman" panose="02020603050405020304" pitchFamily="18" charset="0"/>
              </a:rPr>
              <a:t/>
            </a:r>
            <a:br>
              <a:rPr lang="ru-RU" sz="1800" dirty="0">
                <a:effectLst/>
                <a:latin typeface="Times New Roman" panose="02020603050405020304" pitchFamily="18" charset="0"/>
                <a:ea typeface="Times New Roman" panose="02020603050405020304" pitchFamily="18" charset="0"/>
              </a:rPr>
            </a:br>
            <a:r>
              <a:rPr lang="ru-RU" sz="1800" dirty="0">
                <a:effectLst/>
                <a:latin typeface="Times New Roman" panose="02020603050405020304" pitchFamily="18" charset="0"/>
                <a:ea typeface="Times New Roman" panose="02020603050405020304" pitchFamily="18" charset="0"/>
              </a:rPr>
              <a:t>а) деятельность, действия (бездействие) застройщика, технического заказчика и лица, осуществляющего строительство, реконструкцию объекта капитального строительства (далее - контролируемое лицо), по строительству, реконструкции объектов капитального строительства, указанных в </a:t>
            </a:r>
            <a:r>
              <a:rPr lang="ru-RU" sz="1800" u="sng" dirty="0">
                <a:solidFill>
                  <a:srgbClr val="0000FF"/>
                </a:solidFill>
                <a:effectLst/>
                <a:latin typeface="Times New Roman" panose="02020603050405020304" pitchFamily="18" charset="0"/>
                <a:ea typeface="Times New Roman" panose="02020603050405020304" pitchFamily="18" charset="0"/>
                <a:hlinkClick r:id="rId2"/>
              </a:rPr>
              <a:t>части 8 статьи 54 Градостроительного кодекса Российской Федерации</a:t>
            </a:r>
            <a:r>
              <a:rPr lang="ru-RU" sz="1800" dirty="0">
                <a:effectLst/>
                <a:latin typeface="Times New Roman" panose="02020603050405020304" pitchFamily="18" charset="0"/>
                <a:ea typeface="Times New Roman" panose="02020603050405020304" pitchFamily="18" charset="0"/>
              </a:rPr>
              <a:t>, в случаях, установленных </a:t>
            </a:r>
            <a:r>
              <a:rPr lang="ru-RU" sz="1800" u="sng" dirty="0">
                <a:solidFill>
                  <a:srgbClr val="0000FF"/>
                </a:solidFill>
                <a:effectLst/>
                <a:latin typeface="Times New Roman" panose="02020603050405020304" pitchFamily="18" charset="0"/>
                <a:ea typeface="Times New Roman" panose="02020603050405020304" pitchFamily="18" charset="0"/>
                <a:hlinkClick r:id="rId3"/>
              </a:rPr>
              <a:t>частью 1 статьи 54 Градостроительного кодекса Российской Федерации</a:t>
            </a:r>
            <a:r>
              <a:rPr lang="ru-RU" sz="1800" dirty="0">
                <a:effectLst/>
                <a:latin typeface="Times New Roman" panose="02020603050405020304" pitchFamily="18" charset="0"/>
                <a:ea typeface="Times New Roman" panose="02020603050405020304" pitchFamily="18" charset="0"/>
              </a:rPr>
              <a:t>;</a:t>
            </a:r>
            <a:br>
              <a:rPr lang="ru-RU" sz="1800" dirty="0">
                <a:effectLst/>
                <a:latin typeface="Times New Roman" panose="02020603050405020304" pitchFamily="18" charset="0"/>
                <a:ea typeface="Times New Roman" panose="02020603050405020304" pitchFamily="18" charset="0"/>
              </a:rPr>
            </a:br>
            <a:r>
              <a:rPr lang="ru-RU" sz="1800" dirty="0">
                <a:effectLst/>
                <a:latin typeface="Times New Roman" panose="02020603050405020304" pitchFamily="18" charset="0"/>
                <a:ea typeface="Times New Roman" panose="02020603050405020304" pitchFamily="18" charset="0"/>
              </a:rPr>
              <a:t>б) объекты капитального строительства, которыми граждане и организации владеют и (или) пользуются и которые указаны в </a:t>
            </a:r>
            <a:r>
              <a:rPr lang="ru-RU" sz="1800" u="sng" dirty="0">
                <a:solidFill>
                  <a:srgbClr val="0000FF"/>
                </a:solidFill>
                <a:effectLst/>
                <a:latin typeface="Times New Roman" panose="02020603050405020304" pitchFamily="18" charset="0"/>
                <a:ea typeface="Times New Roman" panose="02020603050405020304" pitchFamily="18" charset="0"/>
                <a:hlinkClick r:id="rId2"/>
              </a:rPr>
              <a:t>части 8 статьи 54 Градостроительного кодекса Российской Федерации</a:t>
            </a:r>
            <a:r>
              <a:rPr lang="ru-RU" sz="1800" dirty="0">
                <a:effectLst/>
                <a:latin typeface="Times New Roman" panose="02020603050405020304" pitchFamily="18" charset="0"/>
                <a:ea typeface="Times New Roman" panose="02020603050405020304" pitchFamily="18" charset="0"/>
              </a:rPr>
              <a:t>, в случаях, установленных </a:t>
            </a:r>
            <a:r>
              <a:rPr lang="ru-RU" sz="1800" u="sng" dirty="0">
                <a:solidFill>
                  <a:srgbClr val="0000FF"/>
                </a:solidFill>
                <a:effectLst/>
                <a:latin typeface="Times New Roman" panose="02020603050405020304" pitchFamily="18" charset="0"/>
                <a:ea typeface="Times New Roman" panose="02020603050405020304" pitchFamily="18" charset="0"/>
                <a:hlinkClick r:id="rId3"/>
              </a:rPr>
              <a:t>частью 1 статьи 54 Градостроительного кодекса Российской Федерации</a:t>
            </a:r>
            <a:r>
              <a:rPr lang="ru-RU" sz="1800" dirty="0">
                <a:effectLst/>
                <a:latin typeface="Times New Roman" panose="02020603050405020304" pitchFamily="18" charset="0"/>
                <a:ea typeface="Times New Roman" panose="02020603050405020304" pitchFamily="18" charset="0"/>
              </a:rPr>
              <a:t>. </a:t>
            </a:r>
          </a:p>
          <a:p>
            <a:pPr marL="0" indent="0" algn="just">
              <a:buNone/>
            </a:pP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1800" b="1" dirty="0">
                <a:effectLst/>
                <a:latin typeface="Times New Roman" panose="02020603050405020304" pitchFamily="18" charset="0"/>
                <a:ea typeface="Times New Roman" panose="02020603050405020304" pitchFamily="18" charset="0"/>
              </a:rPr>
              <a:t>Пункт 4 </a:t>
            </a:r>
            <a:r>
              <a:rPr lang="ru-RU" sz="1800" b="1" dirty="0">
                <a:effectLst/>
                <a:latin typeface="Times New Roman" panose="02020603050405020304" pitchFamily="18" charset="0"/>
                <a:ea typeface="Calibri" panose="020F0502020204030204" pitchFamily="34" charset="0"/>
              </a:rPr>
              <a:t>постановления Правительства РФ от 30.06.2021 N 1087 "Об утверждении Положения о федеральном государственном строительном надзоре"</a:t>
            </a:r>
            <a:endParaRPr lang="ru-RU" dirty="0"/>
          </a:p>
        </p:txBody>
      </p:sp>
      <p:sp>
        <p:nvSpPr>
          <p:cNvPr id="3" name="Содержимое 2"/>
          <p:cNvSpPr>
            <a:spLocks noGrp="1"/>
          </p:cNvSpPr>
          <p:nvPr>
            <p:ph sz="quarter" idx="1"/>
          </p:nvPr>
        </p:nvSpPr>
        <p:spPr/>
        <p:txBody>
          <a:bodyPr>
            <a:normAutofit/>
          </a:bodyPr>
          <a:lstStyle/>
          <a:p>
            <a:pPr marL="0" indent="0" algn="just">
              <a:buNone/>
            </a:pPr>
            <a:r>
              <a:rPr lang="ru-RU" sz="1800" b="1" dirty="0">
                <a:effectLst/>
                <a:latin typeface="Times New Roman" panose="02020603050405020304" pitchFamily="18" charset="0"/>
                <a:ea typeface="Times New Roman" panose="02020603050405020304" pitchFamily="18" charset="0"/>
              </a:rPr>
              <a:t>Объектами федерального государственного строительного надзора являются:</a:t>
            </a:r>
            <a:r>
              <a:rPr lang="ru-RU" sz="1800" dirty="0">
                <a:effectLst/>
                <a:latin typeface="Times New Roman" panose="02020603050405020304" pitchFamily="18" charset="0"/>
                <a:ea typeface="Times New Roman" panose="02020603050405020304" pitchFamily="18" charset="0"/>
              </a:rPr>
              <a:t/>
            </a:r>
            <a:br>
              <a:rPr lang="ru-RU" sz="1800" dirty="0">
                <a:effectLst/>
                <a:latin typeface="Times New Roman" panose="02020603050405020304" pitchFamily="18" charset="0"/>
                <a:ea typeface="Times New Roman" panose="02020603050405020304" pitchFamily="18" charset="0"/>
              </a:rPr>
            </a:br>
            <a:r>
              <a:rPr lang="ru-RU" sz="1800" dirty="0">
                <a:effectLst/>
                <a:latin typeface="Times New Roman" panose="02020603050405020304" pitchFamily="18" charset="0"/>
                <a:ea typeface="Times New Roman" panose="02020603050405020304" pitchFamily="18" charset="0"/>
              </a:rPr>
              <a:t>а) </a:t>
            </a:r>
            <a:r>
              <a:rPr lang="ru-RU" sz="1800" u="sng" dirty="0">
                <a:solidFill>
                  <a:srgbClr val="0000FF"/>
                </a:solidFill>
                <a:effectLst/>
                <a:latin typeface="Times New Roman" panose="02020603050405020304" pitchFamily="18" charset="0"/>
                <a:ea typeface="Times New Roman" panose="02020603050405020304" pitchFamily="18" charset="0"/>
                <a:hlinkClick r:id="rId2"/>
              </a:rPr>
              <a:t>Часть 8 статьи 54 Градостроительного кодекса Российской Федерации</a:t>
            </a:r>
            <a:r>
              <a:rPr lang="ru-RU" sz="1800" dirty="0">
                <a:effectLst/>
                <a:latin typeface="Times New Roman" panose="02020603050405020304" pitchFamily="18" charset="0"/>
                <a:ea typeface="Times New Roman" panose="02020603050405020304" pitchFamily="18" charset="0"/>
              </a:rPr>
              <a:t> </a:t>
            </a:r>
          </a:p>
          <a:p>
            <a:pPr marL="0" indent="0" algn="just">
              <a:buNone/>
            </a:pPr>
            <a:r>
              <a:rPr lang="ru-RU" sz="1800" dirty="0">
                <a:effectLst/>
                <a:latin typeface="Times New Roman" panose="02020603050405020304" pitchFamily="18" charset="0"/>
                <a:ea typeface="Times New Roman" panose="02020603050405020304" pitchFamily="18" charset="0"/>
              </a:rPr>
              <a:t>Федеральный государственный строительный надзор осуществляется при строительстве, реконструкции объектов, указанных в пункте </a:t>
            </a:r>
            <a:r>
              <a:rPr lang="ru-RU" sz="1800" b="1" dirty="0">
                <a:effectLst/>
                <a:latin typeface="Times New Roman" panose="02020603050405020304" pitchFamily="18" charset="0"/>
                <a:ea typeface="Times New Roman" panose="02020603050405020304" pitchFamily="18" charset="0"/>
              </a:rPr>
              <a:t>5_1 части 1 статьи 6 </a:t>
            </a:r>
            <a:r>
              <a:rPr lang="ru-RU" sz="1800" dirty="0">
                <a:effectLst/>
                <a:latin typeface="Times New Roman" panose="02020603050405020304" pitchFamily="18" charset="0"/>
                <a:ea typeface="Times New Roman" panose="02020603050405020304" pitchFamily="18" charset="0"/>
              </a:rPr>
              <a:t>Градостроительного Кодекса РФ, если иное не установлено Федеральным законом о введении в действие настоящего Кодекса, а также при строительстве, реконструкции объектов, расположенных на территориях двух и более субъектов Российской Федерации, в том числе если реконструкция такого объекта осуществляется только на территории одного субъекта Российской Федерации, за исключением случаев, определенных Правительством Российской Федерации.</a:t>
            </a:r>
          </a:p>
        </p:txBody>
      </p:sp>
    </p:spTree>
    <p:extLst>
      <p:ext uri="{BB962C8B-B14F-4D97-AF65-F5344CB8AC3E}">
        <p14:creationId xmlns:p14="http://schemas.microsoft.com/office/powerpoint/2010/main" val="548811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700" b="1" dirty="0">
                <a:effectLst/>
                <a:latin typeface="Times New Roman" panose="02020603050405020304" pitchFamily="18" charset="0"/>
                <a:ea typeface="Times New Roman" panose="02020603050405020304" pitchFamily="18" charset="0"/>
              </a:rPr>
              <a:t/>
            </a:r>
            <a:br>
              <a:rPr lang="ru-RU" sz="2700" b="1" dirty="0">
                <a:effectLst/>
                <a:latin typeface="Times New Roman" panose="02020603050405020304" pitchFamily="18" charset="0"/>
                <a:ea typeface="Times New Roman" panose="02020603050405020304" pitchFamily="18" charset="0"/>
              </a:rPr>
            </a:br>
            <a:r>
              <a:rPr lang="ru-RU" sz="2700" b="1" dirty="0">
                <a:effectLst/>
                <a:latin typeface="Times New Roman" panose="02020603050405020304" pitchFamily="18" charset="0"/>
                <a:ea typeface="Times New Roman" panose="02020603050405020304" pitchFamily="18" charset="0"/>
              </a:rPr>
              <a:t/>
            </a:r>
            <a:br>
              <a:rPr lang="ru-RU" sz="2700" b="1" dirty="0">
                <a:effectLst/>
                <a:latin typeface="Times New Roman" panose="02020603050405020304" pitchFamily="18" charset="0"/>
                <a:ea typeface="Times New Roman" panose="02020603050405020304" pitchFamily="18" charset="0"/>
              </a:rPr>
            </a:br>
            <a:r>
              <a:rPr lang="ru-RU" sz="2700" b="1" dirty="0">
                <a:effectLst/>
                <a:latin typeface="Times New Roman" panose="02020603050405020304" pitchFamily="18" charset="0"/>
                <a:ea typeface="Times New Roman" panose="02020603050405020304" pitchFamily="18" charset="0"/>
              </a:rPr>
              <a:t>Объектами федерального государственного строительного надзора являются:</a:t>
            </a:r>
            <a:r>
              <a:rPr lang="ru-RU" sz="4400" dirty="0">
                <a:effectLst/>
                <a:latin typeface="Times New Roman" panose="02020603050405020304" pitchFamily="18" charset="0"/>
                <a:ea typeface="Times New Roman" panose="02020603050405020304" pitchFamily="18" charset="0"/>
              </a:rPr>
              <a:t/>
            </a:r>
            <a:br>
              <a:rPr lang="ru-RU" sz="4400" dirty="0">
                <a:effectLst/>
                <a:latin typeface="Times New Roman" panose="02020603050405020304" pitchFamily="18" charset="0"/>
                <a:ea typeface="Times New Roman" panose="02020603050405020304" pitchFamily="18" charset="0"/>
              </a:rPr>
            </a:br>
            <a:endParaRPr lang="ru-RU" dirty="0"/>
          </a:p>
        </p:txBody>
      </p:sp>
      <p:sp>
        <p:nvSpPr>
          <p:cNvPr id="3" name="Содержимое 2"/>
          <p:cNvSpPr>
            <a:spLocks noGrp="1"/>
          </p:cNvSpPr>
          <p:nvPr>
            <p:ph sz="quarter" idx="1"/>
          </p:nvPr>
        </p:nvSpPr>
        <p:spPr/>
        <p:txBody>
          <a:bodyPr>
            <a:noAutofit/>
          </a:bodyPr>
          <a:lstStyle/>
          <a:p>
            <a:pPr marL="0" indent="0" algn="just">
              <a:buNone/>
            </a:pPr>
            <a:r>
              <a:rPr lang="ru-RU" sz="1500" dirty="0">
                <a:latin typeface="Times New Roman" panose="02020603050405020304" pitchFamily="18" charset="0"/>
                <a:ea typeface="Times New Roman" panose="02020603050405020304" pitchFamily="18" charset="0"/>
              </a:rPr>
              <a:t>П</a:t>
            </a:r>
            <a:r>
              <a:rPr lang="ru-RU" sz="1500" dirty="0">
                <a:effectLst/>
                <a:latin typeface="Times New Roman" panose="02020603050405020304" pitchFamily="18" charset="0"/>
                <a:ea typeface="Times New Roman" panose="02020603050405020304" pitchFamily="18" charset="0"/>
              </a:rPr>
              <a:t>ункт </a:t>
            </a:r>
            <a:r>
              <a:rPr lang="ru-RU" sz="1500" b="1" dirty="0">
                <a:effectLst/>
                <a:latin typeface="Times New Roman" panose="02020603050405020304" pitchFamily="18" charset="0"/>
                <a:ea typeface="Times New Roman" panose="02020603050405020304" pitchFamily="18" charset="0"/>
              </a:rPr>
              <a:t>5_1 части 1 статьи 6</a:t>
            </a:r>
            <a:r>
              <a:rPr lang="ru-RU" sz="1500" dirty="0">
                <a:effectLst/>
                <a:latin typeface="Times New Roman" panose="02020603050405020304" pitchFamily="18" charset="0"/>
                <a:ea typeface="Times New Roman" panose="02020603050405020304" pitchFamily="18" charset="0"/>
              </a:rPr>
              <a:t> Градостроительного кодекса РФ.</a:t>
            </a:r>
          </a:p>
          <a:p>
            <a:pPr marL="0" indent="0" algn="just">
              <a:buNone/>
            </a:pPr>
            <a:r>
              <a:rPr lang="ru-RU" sz="1500" dirty="0">
                <a:latin typeface="Times New Roman" panose="02020603050405020304" pitchFamily="18" charset="0"/>
                <a:ea typeface="Times New Roman" panose="02020603050405020304" pitchFamily="18" charset="0"/>
              </a:rPr>
              <a:t>С</a:t>
            </a:r>
            <a:r>
              <a:rPr lang="ru-RU" sz="1500" dirty="0">
                <a:effectLst/>
                <a:latin typeface="Times New Roman" panose="02020603050405020304" pitchFamily="18" charset="0"/>
                <a:ea typeface="Times New Roman" panose="02020603050405020304" pitchFamily="18" charset="0"/>
              </a:rPr>
              <a:t>троительство, реконструкция на территориях посольств, консульств и представительств Российской Федерации за рубежом, в исключительной экономической зоне Российской Федерации, на континентальном шельфе Российской Федерации, во внутренних морских водах, в территориальном море Российской Федерации, объектов обороны и безопасности, иных объектов, сведения о которых составляют государственную тайну, автомобильных дорог федерального значения, объектов капитального строительства инфраструктуры железнодорожного транспорта общего пользования и объектов капитального строительства инфраструктуры воздушного транспорта (в случае строительства данных объектов в рамках концессионного соглашения или иных соглашений, предусматривающих возникновение права собственности Российской Федерации на данные объекты), объектов культурного наследия (памятников истории и культуры) федерального значения (в случае, если при проведении работ по сохранению объекта культурного наследия федерального значения затрагиваются конструктивные и другие характеристики надежности и безопасности такого объекта), указанных в статье 48_1 Градостроительного кодекса особо опасных, технически сложных и уникальных объектов, объектов размещения отходов, объектов обезвреживания отходов, иных объектов, определенных Правительством Российской Федерации, а также результатов инженерных изысканий, выполняемых для подготовки проектной документации указанных в настоящем пункте объектов.</a:t>
            </a:r>
          </a:p>
        </p:txBody>
      </p:sp>
    </p:spTree>
    <p:extLst>
      <p:ext uri="{BB962C8B-B14F-4D97-AF65-F5344CB8AC3E}">
        <p14:creationId xmlns:p14="http://schemas.microsoft.com/office/powerpoint/2010/main" val="2874716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1800" b="1" dirty="0">
                <a:effectLst/>
                <a:latin typeface="Times New Roman" panose="02020603050405020304" pitchFamily="18" charset="0"/>
                <a:ea typeface="Times New Roman" panose="02020603050405020304" pitchFamily="18" charset="0"/>
              </a:rPr>
              <a:t>Пункт 4 </a:t>
            </a:r>
            <a:r>
              <a:rPr lang="ru-RU" sz="1800" b="1" dirty="0">
                <a:effectLst/>
                <a:latin typeface="Times New Roman" panose="02020603050405020304" pitchFamily="18" charset="0"/>
                <a:ea typeface="Calibri" panose="020F0502020204030204" pitchFamily="34" charset="0"/>
              </a:rPr>
              <a:t>постановления Правительства РФ от 30.06.2021 N 1087 "Об утверждении Положения о федеральном государственном строительном надзоре"</a:t>
            </a:r>
            <a:endParaRPr lang="ru-RU" dirty="0"/>
          </a:p>
        </p:txBody>
      </p:sp>
      <p:sp>
        <p:nvSpPr>
          <p:cNvPr id="3" name="Содержимое 2"/>
          <p:cNvSpPr>
            <a:spLocks noGrp="1"/>
          </p:cNvSpPr>
          <p:nvPr>
            <p:ph sz="quarter" idx="1"/>
          </p:nvPr>
        </p:nvSpPr>
        <p:spPr/>
        <p:txBody>
          <a:bodyPr>
            <a:normAutofit lnSpcReduction="10000"/>
          </a:bodyPr>
          <a:lstStyle/>
          <a:p>
            <a:pPr marL="0" indent="0" algn="just">
              <a:buNone/>
            </a:pPr>
            <a:r>
              <a:rPr lang="ru-RU" sz="1800" b="1" dirty="0">
                <a:effectLst/>
                <a:latin typeface="Times New Roman" panose="02020603050405020304" pitchFamily="18" charset="0"/>
                <a:ea typeface="Times New Roman" panose="02020603050405020304" pitchFamily="18" charset="0"/>
              </a:rPr>
              <a:t>Объектами федерального государственного строительного надзора являются:</a:t>
            </a:r>
            <a:r>
              <a:rPr lang="ru-RU" sz="1800" dirty="0">
                <a:effectLst/>
                <a:latin typeface="Times New Roman" panose="02020603050405020304" pitchFamily="18" charset="0"/>
                <a:ea typeface="Times New Roman" panose="02020603050405020304" pitchFamily="18" charset="0"/>
              </a:rPr>
              <a:t/>
            </a:r>
            <a:br>
              <a:rPr lang="ru-RU" sz="1800" dirty="0">
                <a:effectLst/>
                <a:latin typeface="Times New Roman" panose="02020603050405020304" pitchFamily="18" charset="0"/>
                <a:ea typeface="Times New Roman" panose="02020603050405020304" pitchFamily="18" charset="0"/>
              </a:rPr>
            </a:br>
            <a:r>
              <a:rPr lang="ru-RU" sz="1800" dirty="0">
                <a:effectLst/>
                <a:latin typeface="Times New Roman" panose="02020603050405020304" pitchFamily="18" charset="0"/>
                <a:ea typeface="Times New Roman" panose="02020603050405020304" pitchFamily="18" charset="0"/>
              </a:rPr>
              <a:t>а) </a:t>
            </a:r>
            <a:r>
              <a:rPr lang="ru-RU" sz="1800" u="sng" dirty="0">
                <a:solidFill>
                  <a:srgbClr val="0000FF"/>
                </a:solidFill>
                <a:effectLst/>
                <a:latin typeface="Times New Roman" panose="02020603050405020304" pitchFamily="18" charset="0"/>
                <a:ea typeface="Times New Roman" panose="02020603050405020304" pitchFamily="18" charset="0"/>
                <a:hlinkClick r:id="rId2"/>
              </a:rPr>
              <a:t>Часть 1 статьи 54 Градостроительного кодекса Российской Федерации</a:t>
            </a:r>
            <a:endParaRPr lang="ru-RU" sz="1800" dirty="0">
              <a:effectLst/>
              <a:latin typeface="Times New Roman" panose="02020603050405020304" pitchFamily="18" charset="0"/>
              <a:ea typeface="Times New Roman" panose="02020603050405020304" pitchFamily="18" charset="0"/>
            </a:endParaRPr>
          </a:p>
          <a:p>
            <a:pPr marL="0" indent="0" algn="just">
              <a:buNone/>
            </a:pPr>
            <a:r>
              <a:rPr lang="ru-RU" sz="1800" dirty="0">
                <a:effectLst/>
                <a:latin typeface="Times New Roman" panose="02020603050405020304" pitchFamily="18" charset="0"/>
                <a:ea typeface="Times New Roman" panose="02020603050405020304" pitchFamily="18" charset="0"/>
              </a:rPr>
              <a:t>Государственный строительный надзор осуществляется:</a:t>
            </a:r>
          </a:p>
          <a:p>
            <a:pPr marL="0" indent="0" algn="just">
              <a:buNone/>
            </a:pPr>
            <a:r>
              <a:rPr lang="ru-RU" sz="1800" dirty="0">
                <a:effectLst/>
                <a:latin typeface="Times New Roman" panose="02020603050405020304" pitchFamily="18" charset="0"/>
                <a:ea typeface="Times New Roman" panose="02020603050405020304" pitchFamily="18" charset="0"/>
              </a:rPr>
              <a:t>1) при строительстве объектов капитального строительства, проектная документация которых подлежит экспертизе в соответствии со статьей 49 Кодекса, за исключением случая, предусмотренного частью 3_3 статьи 49 настоящего Кодекса;</a:t>
            </a:r>
          </a:p>
          <a:p>
            <a:pPr marL="0" indent="0" algn="just">
              <a:buNone/>
            </a:pPr>
            <a:r>
              <a:rPr lang="ru-RU" sz="1800" dirty="0">
                <a:effectLst/>
                <a:latin typeface="Times New Roman" panose="02020603050405020304" pitchFamily="18" charset="0"/>
                <a:ea typeface="Times New Roman" panose="02020603050405020304" pitchFamily="18" charset="0"/>
              </a:rPr>
              <a:t>2) при реконструкции объектов капитального строительства, в том числе при проведении работ по сохранению объектов культурного наследия, затрагивающих конструктивные и другие характеристики надежности и безопасности таких объектов, если проектная документация на осуществление реконструкции объектов капитального строительства, в том числе указанных работ по сохранению объектов культурного наследия, подлежит экспертизе в соответствии со статьей 49 Кодекса, за исключением случая, предусмотренного частью 3_3 статьи 49 настоящего Кодекса.</a:t>
            </a:r>
          </a:p>
        </p:txBody>
      </p:sp>
    </p:spTree>
    <p:extLst>
      <p:ext uri="{BB962C8B-B14F-4D97-AF65-F5344CB8AC3E}">
        <p14:creationId xmlns:p14="http://schemas.microsoft.com/office/powerpoint/2010/main" val="19416299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13E3C5-3976-4FA8-B64A-6FA2972681ED}"/>
              </a:ext>
            </a:extLst>
          </p:cNvPr>
          <p:cNvSpPr>
            <a:spLocks noGrp="1"/>
          </p:cNvSpPr>
          <p:nvPr>
            <p:ph type="title"/>
          </p:nvPr>
        </p:nvSpPr>
        <p:spPr/>
        <p:txBody>
          <a:bodyPr/>
          <a:lstStyle/>
          <a:p>
            <a:pPr algn="ctr"/>
            <a:r>
              <a:rPr lang="ru-RU" sz="1800" dirty="0">
                <a:solidFill>
                  <a:srgbClr val="000000"/>
                </a:solidFill>
                <a:effectLst/>
                <a:latin typeface="Times New Roman" panose="02020603050405020304" pitchFamily="18" charset="0"/>
                <a:ea typeface="Times New Roman" panose="02020603050405020304" pitchFamily="18" charset="0"/>
              </a:rPr>
              <a:t>Федеральный закон от 30.12.2009 № 384-ФЗ «Технический регламент о безопасности зданий и сооружений»</a:t>
            </a:r>
            <a:endParaRPr lang="ru-RU" dirty="0"/>
          </a:p>
        </p:txBody>
      </p:sp>
      <p:sp>
        <p:nvSpPr>
          <p:cNvPr id="3" name="Объект 2">
            <a:extLst>
              <a:ext uri="{FF2B5EF4-FFF2-40B4-BE49-F238E27FC236}">
                <a16:creationId xmlns:a16="http://schemas.microsoft.com/office/drawing/2014/main" id="{2A8E07B1-E030-438A-98E0-7339684C2EBD}"/>
              </a:ext>
            </a:extLst>
          </p:cNvPr>
          <p:cNvSpPr>
            <a:spLocks noGrp="1"/>
          </p:cNvSpPr>
          <p:nvPr>
            <p:ph sz="quarter" idx="1"/>
          </p:nvPr>
        </p:nvSpPr>
        <p:spPr/>
        <p:txBody>
          <a:bodyPr>
            <a:normAutofit fontScale="77500" lnSpcReduction="20000"/>
          </a:bodyPr>
          <a:lstStyle/>
          <a:p>
            <a:pPr algn="just"/>
            <a:r>
              <a:rPr lang="ru-RU" dirty="0">
                <a:latin typeface="Times New Roman" panose="02020603050405020304" pitchFamily="18" charset="0"/>
                <a:cs typeface="Times New Roman" panose="02020603050405020304" pitchFamily="18" charset="0"/>
              </a:rPr>
              <a:t>Следует учитывать, что в соответствии с частью 11 статьи 4 Федерального закона от 30.12.2009 № 384-ФЗ «Технический регламент о безопасности зданий и сооружений» </a:t>
            </a:r>
            <a:r>
              <a:rPr lang="ru-RU" dirty="0">
                <a:solidFill>
                  <a:schemeClr val="accent2">
                    <a:lumMod val="75000"/>
                  </a:schemeClr>
                </a:solidFill>
                <a:latin typeface="Times New Roman" panose="02020603050405020304" pitchFamily="18" charset="0"/>
                <a:cs typeface="Times New Roman" panose="02020603050405020304" pitchFamily="18" charset="0"/>
              </a:rPr>
              <a:t>идентификационные признаки зданий и сооружений, в том числе их назначение, уровень ответственности, принадлежность к опасным производственным объектам, указываются:</a:t>
            </a:r>
          </a:p>
          <a:p>
            <a:pPr algn="just"/>
            <a:r>
              <a:rPr lang="ru-RU" dirty="0">
                <a:latin typeface="Times New Roman" panose="02020603050405020304" pitchFamily="18" charset="0"/>
                <a:cs typeface="Times New Roman" panose="02020603050405020304" pitchFamily="18" charset="0"/>
              </a:rPr>
              <a:t>- </a:t>
            </a:r>
            <a:r>
              <a:rPr lang="ru-RU" dirty="0">
                <a:solidFill>
                  <a:schemeClr val="accent2">
                    <a:lumMod val="75000"/>
                  </a:schemeClr>
                </a:solidFill>
                <a:latin typeface="Times New Roman" panose="02020603050405020304" pitchFamily="18" charset="0"/>
                <a:cs typeface="Times New Roman" panose="02020603050405020304" pitchFamily="18" charset="0"/>
              </a:rPr>
              <a:t>застройщиком (заказчиком) </a:t>
            </a:r>
            <a:r>
              <a:rPr lang="ru-RU" dirty="0">
                <a:latin typeface="Times New Roman" panose="02020603050405020304" pitchFamily="18" charset="0"/>
                <a:cs typeface="Times New Roman" panose="02020603050405020304" pitchFamily="18" charset="0"/>
              </a:rPr>
              <a:t>– в задании на выполнение инженерных изысканий для строительства здания или сооружения и в задании на проектирование;</a:t>
            </a:r>
          </a:p>
          <a:p>
            <a:pPr algn="just"/>
            <a:r>
              <a:rPr lang="ru-RU" dirty="0">
                <a:latin typeface="Times New Roman" panose="02020603050405020304" pitchFamily="18" charset="0"/>
                <a:cs typeface="Times New Roman" panose="02020603050405020304" pitchFamily="18" charset="0"/>
              </a:rPr>
              <a:t>- </a:t>
            </a:r>
            <a:r>
              <a:rPr lang="ru-RU" dirty="0">
                <a:solidFill>
                  <a:schemeClr val="accent2">
                    <a:lumMod val="75000"/>
                  </a:schemeClr>
                </a:solidFill>
                <a:latin typeface="Times New Roman" panose="02020603050405020304" pitchFamily="18" charset="0"/>
                <a:cs typeface="Times New Roman" panose="02020603050405020304" pitchFamily="18" charset="0"/>
              </a:rPr>
              <a:t>лицом, осуществляющим подготовку проектной документации</a:t>
            </a:r>
            <a:r>
              <a:rPr lang="ru-RU" dirty="0">
                <a:latin typeface="Times New Roman" panose="02020603050405020304" pitchFamily="18" charset="0"/>
                <a:cs typeface="Times New Roman" panose="02020603050405020304" pitchFamily="18" charset="0"/>
              </a:rPr>
              <a:t>, – в текстовых материалах в составе проектной документации, передаваемой по окончании строительства на хранение собственнику здания или сооружения.</a:t>
            </a:r>
          </a:p>
          <a:p>
            <a:endParaRPr lang="ru-RU" dirty="0"/>
          </a:p>
        </p:txBody>
      </p:sp>
    </p:spTree>
    <p:extLst>
      <p:ext uri="{BB962C8B-B14F-4D97-AF65-F5344CB8AC3E}">
        <p14:creationId xmlns:p14="http://schemas.microsoft.com/office/powerpoint/2010/main" val="1451577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0237FCB-8028-4EA8-B088-4C755636CEF3}"/>
              </a:ext>
            </a:extLst>
          </p:cNvPr>
          <p:cNvSpPr>
            <a:spLocks noGrp="1"/>
          </p:cNvSpPr>
          <p:nvPr>
            <p:ph sz="quarter" idx="1"/>
          </p:nvPr>
        </p:nvSpPr>
        <p:spPr/>
        <p:txBody>
          <a:bodyPr>
            <a:normAutofit/>
          </a:bodyPr>
          <a:lstStyle/>
          <a:p>
            <a:pPr marL="0" indent="0" algn="just">
              <a:buNone/>
            </a:pPr>
            <a:r>
              <a:rPr lang="ru-RU" dirty="0">
                <a:latin typeface="Times New Roman" panose="02020603050405020304" pitchFamily="18" charset="0"/>
                <a:cs typeface="Times New Roman" panose="02020603050405020304" pitchFamily="18" charset="0"/>
              </a:rPr>
              <a:t>До направлении в адрес Управления в соответствии с частью 5 статьи 52 Градостроительного кодекса РФ извещения о начале строительства, реконструкции объектов капитального строительства </a:t>
            </a:r>
            <a:r>
              <a:rPr lang="ru-RU" dirty="0">
                <a:solidFill>
                  <a:schemeClr val="accent2">
                    <a:lumMod val="75000"/>
                  </a:schemeClr>
                </a:solidFill>
                <a:latin typeface="Times New Roman" panose="02020603050405020304" pitchFamily="18" charset="0"/>
                <a:cs typeface="Times New Roman" panose="02020603050405020304" pitchFamily="18" charset="0"/>
              </a:rPr>
              <a:t>следует анализировать материалы проектной документации на предмет отнесения их к категории объектов, поднадзорных Управлению</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947825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9E3C3E-7080-494C-8FF4-3D1EBC0A5945}"/>
              </a:ext>
            </a:extLst>
          </p:cNvPr>
          <p:cNvSpPr>
            <a:spLocks noGrp="1"/>
          </p:cNvSpPr>
          <p:nvPr>
            <p:ph type="title"/>
          </p:nvPr>
        </p:nvSpPr>
        <p:spPr/>
        <p:txBody>
          <a:bodyPr>
            <a:normAutofit fontScale="90000"/>
          </a:bodyPr>
          <a:lstStyle/>
          <a:p>
            <a:r>
              <a:rPr lang="ru-RU" dirty="0"/>
              <a:t>Внесение изменений в проектную документацию (ч 3.8 ст. 49 </a:t>
            </a:r>
            <a:r>
              <a:rPr lang="ru-RU" dirty="0" err="1"/>
              <a:t>ГрК</a:t>
            </a:r>
            <a:r>
              <a:rPr lang="ru-RU" dirty="0"/>
              <a:t> РФ )</a:t>
            </a:r>
          </a:p>
        </p:txBody>
      </p:sp>
      <p:sp>
        <p:nvSpPr>
          <p:cNvPr id="3" name="Объект 2">
            <a:extLst>
              <a:ext uri="{FF2B5EF4-FFF2-40B4-BE49-F238E27FC236}">
                <a16:creationId xmlns:a16="http://schemas.microsoft.com/office/drawing/2014/main" id="{1E009132-06FC-4310-B62D-96529EAFC5ED}"/>
              </a:ext>
            </a:extLst>
          </p:cNvPr>
          <p:cNvSpPr>
            <a:spLocks noGrp="1"/>
          </p:cNvSpPr>
          <p:nvPr>
            <p:ph sz="quarter" idx="1"/>
          </p:nvPr>
        </p:nvSpPr>
        <p:spPr>
          <a:xfrm>
            <a:off x="179512" y="1600200"/>
            <a:ext cx="8964488" cy="5357192"/>
          </a:xfrm>
        </p:spPr>
        <p:txBody>
          <a:bodyPr>
            <a:noAutofit/>
          </a:bodyPr>
          <a:lstStyle/>
          <a:p>
            <a:pPr algn="just"/>
            <a:r>
              <a:rPr lang="ru-RU" sz="1500" dirty="0">
                <a:latin typeface="Times New Roman" panose="02020603050405020304" pitchFamily="18" charset="0"/>
                <a:cs typeface="Times New Roman" panose="02020603050405020304" pitchFamily="18" charset="0"/>
              </a:rPr>
              <a:t>3.8. Экспертиза проектной документации по решению застройщика может не проводиться в отношении изменений, внесенных в проектную документацию, получившую положительное заключение экспертизы проектной документации, если такие изменения одновременно:</a:t>
            </a:r>
          </a:p>
          <a:p>
            <a:pPr algn="just"/>
            <a:r>
              <a:rPr lang="ru-RU" sz="1500" dirty="0">
                <a:latin typeface="Times New Roman" panose="02020603050405020304" pitchFamily="18" charset="0"/>
                <a:cs typeface="Times New Roman" panose="02020603050405020304" pitchFamily="18" charset="0"/>
              </a:rPr>
              <a:t>1) не затрагивают несущие строительные конструкции объекта капитального строительства, за исключением замены отдельных элементов таких конструкций на аналогичные или иные улучшающие показатели таких конструкций элементы;</a:t>
            </a:r>
          </a:p>
          <a:p>
            <a:pPr algn="just"/>
            <a:r>
              <a:rPr lang="ru-RU" sz="1500" dirty="0">
                <a:latin typeface="Times New Roman" panose="02020603050405020304" pitchFamily="18" charset="0"/>
                <a:cs typeface="Times New Roman" panose="02020603050405020304" pitchFamily="18" charset="0"/>
              </a:rPr>
              <a:t>2) не влекут за собой изменение класса, категории и (или) первоначально установленных показателей функционирования линейных объектов;</a:t>
            </a:r>
          </a:p>
          <a:p>
            <a:pPr algn="just"/>
            <a:r>
              <a:rPr lang="ru-RU" sz="1500" dirty="0">
                <a:latin typeface="Times New Roman" panose="02020603050405020304" pitchFamily="18" charset="0"/>
                <a:cs typeface="Times New Roman" panose="02020603050405020304" pitchFamily="18" charset="0"/>
              </a:rPr>
              <a:t>3) не приводят к нарушениям требований технических регламентов, санитарно-эпидемиологических требований, требований в области охраны окружающей среды, требований государственной охраны объектов культурного наследия, требований к безопасному использованию атомной энергии, требований промышленной безопасности, требований к обеспечению надежности и безопасности электроэнергетических систем и объектов электроэнергетики, требований антитеррористической защищенности объекта;</a:t>
            </a:r>
          </a:p>
          <a:p>
            <a:pPr algn="just"/>
            <a:r>
              <a:rPr lang="ru-RU" sz="1500" dirty="0">
                <a:latin typeface="Times New Roman" panose="02020603050405020304" pitchFamily="18" charset="0"/>
                <a:cs typeface="Times New Roman" panose="02020603050405020304" pitchFamily="18" charset="0"/>
              </a:rPr>
              <a:t>4) соответствуют заданию застройщика или технического заказчика на проектирование, а также результатам инженерных изысканий;</a:t>
            </a:r>
          </a:p>
          <a:p>
            <a:pPr algn="just"/>
            <a:r>
              <a:rPr lang="ru-RU" sz="1500" dirty="0">
                <a:latin typeface="Times New Roman" panose="02020603050405020304" pitchFamily="18" charset="0"/>
                <a:cs typeface="Times New Roman" panose="02020603050405020304" pitchFamily="18" charset="0"/>
              </a:rPr>
              <a:t>5) соответствуют установленной в решении о предоставлении бюджетных ассигнований на осуществление капитальных вложений, принятом в отношении объекта капитального строительства государственной (муниципальной) собственности в установленном порядке, стоимости строительства (реконструкции) объекта капитального строительства, осуществляемого за счет средств бюджетов бюджетной системы Российской Федерации.</a:t>
            </a:r>
          </a:p>
        </p:txBody>
      </p:sp>
    </p:spTree>
    <p:extLst>
      <p:ext uri="{BB962C8B-B14F-4D97-AF65-F5344CB8AC3E}">
        <p14:creationId xmlns:p14="http://schemas.microsoft.com/office/powerpoint/2010/main" val="4253991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pPr algn="r"/>
            <a:r>
              <a:rPr lang="ru-RU" dirty="0"/>
              <a:t>31 августа 2022 года</a:t>
            </a:r>
          </a:p>
        </p:txBody>
      </p:sp>
      <p:sp>
        <p:nvSpPr>
          <p:cNvPr id="5" name="TextBox 4"/>
          <p:cNvSpPr txBox="1"/>
          <p:nvPr/>
        </p:nvSpPr>
        <p:spPr>
          <a:xfrm>
            <a:off x="928662" y="500042"/>
            <a:ext cx="7429552" cy="553998"/>
          </a:xfrm>
          <a:prstGeom prst="rect">
            <a:avLst/>
          </a:prstGeom>
          <a:noFill/>
        </p:spPr>
        <p:txBody>
          <a:bodyPr wrap="square" rtlCol="0">
            <a:spAutoFit/>
          </a:bodyPr>
          <a:lstStyle/>
          <a:p>
            <a:pPr algn="ctr"/>
            <a:r>
              <a:rPr lang="ru-RU" sz="3000" cap="all">
                <a:solidFill>
                  <a:schemeClr val="tx2"/>
                </a:solidFill>
                <a:latin typeface="+mj-lt"/>
                <a:ea typeface="+mj-ea"/>
                <a:cs typeface="+mj-cs"/>
              </a:rPr>
              <a:t>Доклад</a:t>
            </a:r>
            <a:endParaRPr lang="ru-RU" sz="3000" cap="all" dirty="0">
              <a:solidFill>
                <a:schemeClr val="tx2"/>
              </a:solidFill>
              <a:latin typeface="+mj-lt"/>
              <a:ea typeface="+mj-ea"/>
              <a:cs typeface="+mj-cs"/>
            </a:endParaRPr>
          </a:p>
        </p:txBody>
      </p:sp>
      <p:sp>
        <p:nvSpPr>
          <p:cNvPr id="8" name="TextBox 7"/>
          <p:cNvSpPr txBox="1"/>
          <p:nvPr/>
        </p:nvSpPr>
        <p:spPr>
          <a:xfrm>
            <a:off x="857224" y="1142984"/>
            <a:ext cx="7715304" cy="4247317"/>
          </a:xfrm>
          <a:prstGeom prst="rect">
            <a:avLst/>
          </a:prstGeom>
          <a:noFill/>
        </p:spPr>
        <p:txBody>
          <a:bodyPr wrap="square" rtlCol="0">
            <a:spAutoFit/>
          </a:bodyPr>
          <a:lstStyle/>
          <a:p>
            <a:pPr algn="just"/>
            <a:r>
              <a:rPr lang="ru-RU" dirty="0">
                <a:solidFill>
                  <a:schemeClr val="accent4">
                    <a:lumMod val="60000"/>
                    <a:lumOff val="40000"/>
                  </a:schemeClr>
                </a:solidFill>
                <a:latin typeface="Bahnschrift Light SemiCondensed" pitchFamily="34" charset="0"/>
              </a:rPr>
              <a:t>Темы:</a:t>
            </a:r>
            <a:br>
              <a:rPr lang="ru-RU" dirty="0">
                <a:solidFill>
                  <a:schemeClr val="accent4">
                    <a:lumMod val="60000"/>
                    <a:lumOff val="40000"/>
                  </a:schemeClr>
                </a:solidFill>
                <a:latin typeface="Bahnschrift Light SemiCondensed" pitchFamily="34" charset="0"/>
              </a:rPr>
            </a:br>
            <a:r>
              <a:rPr lang="ru-RU" dirty="0">
                <a:solidFill>
                  <a:schemeClr val="accent4">
                    <a:lumMod val="60000"/>
                    <a:lumOff val="40000"/>
                  </a:schemeClr>
                </a:solidFill>
                <a:latin typeface="Bahnschrift Light SemiCondensed" pitchFamily="34" charset="0"/>
              </a:rPr>
              <a:t>▪ Основные нормативные правовые акты</a:t>
            </a:r>
            <a:endParaRPr lang="en-US" dirty="0">
              <a:solidFill>
                <a:schemeClr val="accent4">
                  <a:lumMod val="60000"/>
                  <a:lumOff val="40000"/>
                </a:schemeClr>
              </a:solidFill>
              <a:latin typeface="Bahnschrift Light SemiCondensed" pitchFamily="34" charset="0"/>
            </a:endParaRPr>
          </a:p>
          <a:p>
            <a:pPr algn="just"/>
            <a:endParaRPr lang="en-US" dirty="0">
              <a:solidFill>
                <a:schemeClr val="accent4">
                  <a:lumMod val="60000"/>
                  <a:lumOff val="40000"/>
                </a:schemeClr>
              </a:solidFill>
              <a:latin typeface="Bahnschrift Light SemiCondensed" pitchFamily="34" charset="0"/>
            </a:endParaRPr>
          </a:p>
          <a:p>
            <a:pPr algn="just"/>
            <a:r>
              <a:rPr lang="ru-RU" dirty="0">
                <a:solidFill>
                  <a:schemeClr val="accent4">
                    <a:lumMod val="60000"/>
                    <a:lumOff val="40000"/>
                  </a:schemeClr>
                </a:solidFill>
                <a:latin typeface="Bahnschrift Light SemiCondensed" pitchFamily="34" charset="0"/>
              </a:rPr>
              <a:t>▪ проблемные вопросы при осуществлении государственного строительного контроля (надзора)</a:t>
            </a:r>
          </a:p>
          <a:p>
            <a:pPr algn="just"/>
            <a:endParaRPr lang="ru-RU" dirty="0">
              <a:solidFill>
                <a:schemeClr val="accent4">
                  <a:lumMod val="60000"/>
                  <a:lumOff val="40000"/>
                </a:schemeClr>
              </a:solidFill>
              <a:latin typeface="Bahnschrift Light SemiCondensed" pitchFamily="34" charset="0"/>
            </a:endParaRPr>
          </a:p>
          <a:p>
            <a:pPr algn="just"/>
            <a:r>
              <a:rPr lang="ru-RU" dirty="0">
                <a:solidFill>
                  <a:schemeClr val="accent4">
                    <a:lumMod val="60000"/>
                    <a:lumOff val="40000"/>
                  </a:schemeClr>
                </a:solidFill>
                <a:latin typeface="Bahnschrift Light SemiCondensed" pitchFamily="34" charset="0"/>
              </a:rPr>
              <a:t>▪ Порядок организации и осуществления федерального государственного строительного надзора;</a:t>
            </a:r>
          </a:p>
          <a:p>
            <a:pPr algn="just"/>
            <a:endParaRPr lang="ru-RU" dirty="0">
              <a:solidFill>
                <a:schemeClr val="accent4">
                  <a:lumMod val="60000"/>
                  <a:lumOff val="40000"/>
                </a:schemeClr>
              </a:solidFill>
              <a:latin typeface="Bahnschrift Light SemiCondensed" pitchFamily="34" charset="0"/>
            </a:endParaRPr>
          </a:p>
          <a:p>
            <a:pPr algn="just"/>
            <a:r>
              <a:rPr lang="ru-RU" dirty="0">
                <a:solidFill>
                  <a:schemeClr val="accent4">
                    <a:lumMod val="60000"/>
                    <a:lumOff val="40000"/>
                  </a:schemeClr>
                </a:solidFill>
                <a:latin typeface="Bahnschrift Light SemiCondensed" pitchFamily="34" charset="0"/>
              </a:rPr>
              <a:t>▪  Порядок внесения изменений в проектную документацию;</a:t>
            </a:r>
          </a:p>
          <a:p>
            <a:pPr algn="just"/>
            <a:endParaRPr lang="ru-RU" dirty="0">
              <a:solidFill>
                <a:schemeClr val="accent4">
                  <a:lumMod val="60000"/>
                  <a:lumOff val="40000"/>
                </a:schemeClr>
              </a:solidFill>
              <a:latin typeface="Bahnschrift Light SemiCondensed" pitchFamily="34" charset="0"/>
            </a:endParaRPr>
          </a:p>
          <a:p>
            <a:pPr algn="just"/>
            <a:r>
              <a:rPr lang="ru-RU" dirty="0">
                <a:solidFill>
                  <a:schemeClr val="accent4">
                    <a:lumMod val="60000"/>
                    <a:lumOff val="40000"/>
                  </a:schemeClr>
                </a:solidFill>
                <a:latin typeface="Bahnschrift Light SemiCondensed" pitchFamily="34" charset="0"/>
              </a:rPr>
              <a:t>▪ Порядок представления извещении (о начале, о сроках завершения, об устранении нарушений) при строительстве, реконструкции объектов в Управление;</a:t>
            </a:r>
          </a:p>
          <a:p>
            <a:pPr algn="just"/>
            <a:endParaRPr lang="ru-RU" dirty="0">
              <a:solidFill>
                <a:schemeClr val="accent4">
                  <a:lumMod val="60000"/>
                  <a:lumOff val="40000"/>
                </a:schemeClr>
              </a:solidFill>
              <a:latin typeface="Bahnschrift Light SemiCondensed" pitchFamily="34" charset="0"/>
            </a:endParaRPr>
          </a:p>
        </p:txBody>
      </p:sp>
    </p:spTree>
    <p:extLst>
      <p:ext uri="{BB962C8B-B14F-4D97-AF65-F5344CB8AC3E}">
        <p14:creationId xmlns:p14="http://schemas.microsoft.com/office/powerpoint/2010/main" val="42281470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D024FE-FC76-485E-8E12-8EBFF32F99F3}"/>
              </a:ext>
            </a:extLst>
          </p:cNvPr>
          <p:cNvSpPr>
            <a:spLocks noGrp="1"/>
          </p:cNvSpPr>
          <p:nvPr>
            <p:ph type="title"/>
          </p:nvPr>
        </p:nvSpPr>
        <p:spPr/>
        <p:txBody>
          <a:bodyPr>
            <a:normAutofit fontScale="90000"/>
          </a:bodyPr>
          <a:lstStyle/>
          <a:p>
            <a:r>
              <a:rPr lang="ru-RU" dirty="0"/>
              <a:t>Внесение изменений в проектную документацию (ч 3.9 ст. 49 </a:t>
            </a:r>
            <a:r>
              <a:rPr lang="ru-RU" dirty="0" err="1"/>
              <a:t>ГрК</a:t>
            </a:r>
            <a:r>
              <a:rPr lang="ru-RU" dirty="0"/>
              <a:t> РФ )</a:t>
            </a:r>
          </a:p>
        </p:txBody>
      </p:sp>
      <p:sp>
        <p:nvSpPr>
          <p:cNvPr id="3" name="Объект 2">
            <a:extLst>
              <a:ext uri="{FF2B5EF4-FFF2-40B4-BE49-F238E27FC236}">
                <a16:creationId xmlns:a16="http://schemas.microsoft.com/office/drawing/2014/main" id="{DECDE524-C190-4DC9-9790-22AFBEB269FF}"/>
              </a:ext>
            </a:extLst>
          </p:cNvPr>
          <p:cNvSpPr>
            <a:spLocks noGrp="1"/>
          </p:cNvSpPr>
          <p:nvPr>
            <p:ph sz="quarter" idx="1"/>
          </p:nvPr>
        </p:nvSpPr>
        <p:spPr>
          <a:xfrm>
            <a:off x="251520" y="1600200"/>
            <a:ext cx="8514528" cy="5029200"/>
          </a:xfrm>
        </p:spPr>
        <p:txBody>
          <a:bodyPr>
            <a:normAutofit fontScale="70000" lnSpcReduction="20000"/>
          </a:bodyPr>
          <a:lstStyle/>
          <a:p>
            <a:pPr marL="0" indent="93663" algn="just"/>
            <a:r>
              <a:rPr lang="ru-RU" dirty="0">
                <a:latin typeface="Times New Roman" panose="02020603050405020304" pitchFamily="18" charset="0"/>
                <a:cs typeface="Times New Roman" panose="02020603050405020304" pitchFamily="18" charset="0"/>
              </a:rPr>
              <a:t>3.9. </a:t>
            </a:r>
            <a:r>
              <a:rPr lang="ru-RU" dirty="0">
                <a:solidFill>
                  <a:schemeClr val="accent2">
                    <a:lumMod val="75000"/>
                  </a:schemeClr>
                </a:solidFill>
                <a:latin typeface="Times New Roman" panose="02020603050405020304" pitchFamily="18" charset="0"/>
                <a:cs typeface="Times New Roman" panose="02020603050405020304" pitchFamily="18" charset="0"/>
              </a:rPr>
              <a:t>Оценка соответствия изменений</a:t>
            </a:r>
            <a:r>
              <a:rPr lang="ru-RU" dirty="0">
                <a:latin typeface="Times New Roman" panose="02020603050405020304" pitchFamily="18" charset="0"/>
                <a:cs typeface="Times New Roman" panose="02020603050405020304" pitchFamily="18" charset="0"/>
              </a:rPr>
              <a:t>, внесенных в проектную документацию, получившую положительное заключение экспертизы проектной документации (в том числе изменений, не предусмотренных частью 3.8 настоящей статьи), требованиям технических регламентов, санитарно-эпидемиологическим требованиям, требованиям в области охраны окружающей среды, требованиям государственной охраны объектов культурного наследия, требованиям к безопасному использованию атомной энергии, требованиям промышленной безопасности, требованиям к обеспечению надежности и безопасности электроэнергетических систем и объектов электроэнергетики, требованиям антитеррористической защищенности объекта, заданию застройщика или технического заказчика на проектирование, результатам инженерных изысканий по решению застройщика или технического заказчика может </a:t>
            </a:r>
            <a:r>
              <a:rPr lang="ru-RU" dirty="0">
                <a:solidFill>
                  <a:schemeClr val="accent2">
                    <a:lumMod val="75000"/>
                  </a:schemeClr>
                </a:solidFill>
                <a:highlight>
                  <a:srgbClr val="FFFF00"/>
                </a:highlight>
                <a:latin typeface="Times New Roman" panose="02020603050405020304" pitchFamily="18" charset="0"/>
                <a:cs typeface="Times New Roman" panose="02020603050405020304" pitchFamily="18" charset="0"/>
              </a:rPr>
              <a:t>осуществляться в форме экспертного сопровождения органом исполнительной власти или организацией, проводившими экспертизу проектной документации</a:t>
            </a:r>
            <a:r>
              <a:rPr lang="ru-RU" dirty="0">
                <a:latin typeface="Times New Roman" panose="02020603050405020304" pitchFamily="18" charset="0"/>
                <a:cs typeface="Times New Roman" panose="02020603050405020304" pitchFamily="18" charset="0"/>
              </a:rPr>
              <a:t>, которые </a:t>
            </a:r>
            <a:r>
              <a:rPr lang="ru-RU" u="sng" dirty="0">
                <a:solidFill>
                  <a:schemeClr val="accent2">
                    <a:lumMod val="75000"/>
                  </a:schemeClr>
                </a:solidFill>
                <a:latin typeface="Times New Roman" panose="02020603050405020304" pitchFamily="18" charset="0"/>
                <a:cs typeface="Times New Roman" panose="02020603050405020304" pitchFamily="18" charset="0"/>
              </a:rPr>
              <a:t>подтверждают соответствие внесенных в проектную документацию изменений указанным в настоящей части требованиям</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744289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846B0A-3584-4386-A04E-C7E982198BC7}"/>
              </a:ext>
            </a:extLst>
          </p:cNvPr>
          <p:cNvSpPr>
            <a:spLocks noGrp="1"/>
          </p:cNvSpPr>
          <p:nvPr>
            <p:ph type="title"/>
          </p:nvPr>
        </p:nvSpPr>
        <p:spPr>
          <a:xfrm>
            <a:off x="612648" y="0"/>
            <a:ext cx="8153400" cy="1268760"/>
          </a:xfrm>
        </p:spPr>
        <p:txBody>
          <a:bodyPr>
            <a:noAutofit/>
          </a:bodyPr>
          <a:lstStyle/>
          <a:p>
            <a:r>
              <a:rPr lang="ru-RU" sz="1600" dirty="0">
                <a:latin typeface="Times New Roman" panose="02020603050405020304" pitchFamily="18" charset="0"/>
                <a:cs typeface="Times New Roman" panose="02020603050405020304" pitchFamily="18" charset="0"/>
              </a:rPr>
              <a:t>Постановление Правительства РФ от 04.04.2022 N 579 "Об установлении особенностей внесения изменений в проектную документацию и (или) результаты инженерных изысканий, получившие положительное заключение государственной экспертизы, в том числе в связи с заменой строительных ресурсов на аналоги, особенностей и случаев проведения государственной экспертизы проектной документации"</a:t>
            </a:r>
          </a:p>
        </p:txBody>
      </p:sp>
      <p:sp>
        <p:nvSpPr>
          <p:cNvPr id="3" name="Объект 2">
            <a:extLst>
              <a:ext uri="{FF2B5EF4-FFF2-40B4-BE49-F238E27FC236}">
                <a16:creationId xmlns:a16="http://schemas.microsoft.com/office/drawing/2014/main" id="{B6154AF1-4F98-4D72-BB3B-9A4A922BA474}"/>
              </a:ext>
            </a:extLst>
          </p:cNvPr>
          <p:cNvSpPr>
            <a:spLocks noGrp="1"/>
          </p:cNvSpPr>
          <p:nvPr>
            <p:ph sz="quarter" idx="1"/>
          </p:nvPr>
        </p:nvSpPr>
        <p:spPr>
          <a:xfrm>
            <a:off x="107504" y="1600200"/>
            <a:ext cx="8658544" cy="5141168"/>
          </a:xfrm>
        </p:spPr>
        <p:txBody>
          <a:bodyPr>
            <a:noAutofit/>
          </a:bodyPr>
          <a:lstStyle/>
          <a:p>
            <a:pPr marL="269875" indent="0" algn="just"/>
            <a:r>
              <a:rPr lang="ru-RU" sz="1700" b="0" i="0" dirty="0">
                <a:solidFill>
                  <a:srgbClr val="000000"/>
                </a:solidFill>
                <a:effectLst/>
                <a:latin typeface="Times New Roman" panose="02020603050405020304" pitchFamily="18" charset="0"/>
                <a:cs typeface="Times New Roman" panose="02020603050405020304" pitchFamily="18" charset="0"/>
              </a:rPr>
              <a:t>1. </a:t>
            </a:r>
            <a:r>
              <a:rPr lang="ru-RU" sz="1700" b="0" i="0" dirty="0">
                <a:solidFill>
                  <a:schemeClr val="accent2">
                    <a:lumMod val="75000"/>
                  </a:schemeClr>
                </a:solidFill>
                <a:effectLst/>
                <a:latin typeface="Times New Roman" panose="02020603050405020304" pitchFamily="18" charset="0"/>
                <a:cs typeface="Times New Roman" panose="02020603050405020304" pitchFamily="18" charset="0"/>
              </a:rPr>
              <a:t>Государственная экспертиза проектной документации и (или) результатов </a:t>
            </a:r>
            <a:r>
              <a:rPr lang="ru-RU" sz="1700" b="0" i="0" dirty="0">
                <a:solidFill>
                  <a:srgbClr val="000000"/>
                </a:solidFill>
                <a:effectLst/>
                <a:latin typeface="Times New Roman" panose="02020603050405020304" pitchFamily="18" charset="0"/>
                <a:cs typeface="Times New Roman" panose="02020603050405020304" pitchFamily="18" charset="0"/>
              </a:rPr>
              <a:t>инженерных изысканий по решению застройщика может не проводиться в отношении изменений, внесенных в проектную документацию, получившую положительное заключение государственной экспертизы проектной документации, </a:t>
            </a:r>
            <a:r>
              <a:rPr lang="ru-RU" sz="1700" b="0" i="0" dirty="0">
                <a:solidFill>
                  <a:schemeClr val="accent2">
                    <a:lumMod val="75000"/>
                  </a:schemeClr>
                </a:solidFill>
                <a:effectLst/>
                <a:latin typeface="Times New Roman" panose="02020603050405020304" pitchFamily="18" charset="0"/>
                <a:cs typeface="Times New Roman" panose="02020603050405020304" pitchFamily="18" charset="0"/>
              </a:rPr>
              <a:t>если такие изменения одновременно соответствуют требованиям, указанным в</a:t>
            </a:r>
            <a:r>
              <a:rPr lang="ru-RU" sz="1700" b="0" i="0" dirty="0">
                <a:solidFill>
                  <a:srgbClr val="000000"/>
                </a:solidFill>
                <a:effectLst/>
                <a:latin typeface="Times New Roman" panose="02020603050405020304" pitchFamily="18" charset="0"/>
                <a:cs typeface="Times New Roman" panose="02020603050405020304" pitchFamily="18" charset="0"/>
              </a:rPr>
              <a:t> </a:t>
            </a:r>
            <a:r>
              <a:rPr lang="ru-RU" sz="1700" b="0" i="0" u="sng" dirty="0">
                <a:solidFill>
                  <a:srgbClr val="1A0DAB"/>
                </a:solidFill>
                <a:effectLst/>
                <a:latin typeface="Times New Roman" panose="02020603050405020304" pitchFamily="18" charset="0"/>
                <a:cs typeface="Times New Roman" panose="02020603050405020304" pitchFamily="18" charset="0"/>
                <a:hlinkClick r:id="rId2"/>
              </a:rPr>
              <a:t>пунктах 2</a:t>
            </a:r>
            <a:r>
              <a:rPr lang="ru-RU" sz="1700" b="0" i="0" dirty="0">
                <a:solidFill>
                  <a:srgbClr val="000000"/>
                </a:solidFill>
                <a:effectLst/>
                <a:latin typeface="Times New Roman" panose="02020603050405020304" pitchFamily="18" charset="0"/>
                <a:cs typeface="Times New Roman" panose="02020603050405020304" pitchFamily="18" charset="0"/>
              </a:rPr>
              <a:t> - </a:t>
            </a:r>
            <a:r>
              <a:rPr lang="ru-RU" sz="1700" b="0" i="0" u="sng" dirty="0">
                <a:solidFill>
                  <a:srgbClr val="1A0DAB"/>
                </a:solidFill>
                <a:effectLst/>
                <a:latin typeface="Times New Roman" panose="02020603050405020304" pitchFamily="18" charset="0"/>
                <a:cs typeface="Times New Roman" panose="02020603050405020304" pitchFamily="18" charset="0"/>
                <a:hlinkClick r:id="rId3"/>
              </a:rPr>
              <a:t>4 части 3.8 статьи 49</a:t>
            </a:r>
            <a:r>
              <a:rPr lang="ru-RU" sz="1700" b="0" i="0" dirty="0">
                <a:solidFill>
                  <a:srgbClr val="000000"/>
                </a:solidFill>
                <a:effectLst/>
                <a:latin typeface="Times New Roman" panose="02020603050405020304" pitchFamily="18" charset="0"/>
                <a:cs typeface="Times New Roman" panose="02020603050405020304" pitchFamily="18" charset="0"/>
              </a:rPr>
              <a:t> </a:t>
            </a:r>
            <a:r>
              <a:rPr lang="ru-RU" sz="1700" b="0" i="0" dirty="0">
                <a:solidFill>
                  <a:schemeClr val="accent2">
                    <a:lumMod val="75000"/>
                  </a:schemeClr>
                </a:solidFill>
                <a:effectLst/>
                <a:latin typeface="Times New Roman" panose="02020603050405020304" pitchFamily="18" charset="0"/>
                <a:cs typeface="Times New Roman" panose="02020603050405020304" pitchFamily="18" charset="0"/>
              </a:rPr>
              <a:t>Градостроительного кодекса Российской Федерации</a:t>
            </a:r>
            <a:r>
              <a:rPr lang="ru-RU" sz="1700" b="0" i="0" dirty="0">
                <a:solidFill>
                  <a:srgbClr val="000000"/>
                </a:solidFill>
                <a:effectLst/>
                <a:latin typeface="Times New Roman" panose="02020603050405020304" pitchFamily="18" charset="0"/>
                <a:cs typeface="Times New Roman" panose="02020603050405020304" pitchFamily="18" charset="0"/>
              </a:rPr>
              <a:t>, связаны с заменой строительных ресурсов на аналоги и не приводят к увеличению сметной стоимости строительства, реконструкции, капитального ремонта (далее - сметная стоимость строительства) более чем на 30 процентов и свыше 100 млн. рублей.</a:t>
            </a:r>
          </a:p>
          <a:p>
            <a:pPr marL="269875" indent="0" algn="just"/>
            <a:r>
              <a:rPr lang="ru-RU" sz="1700" dirty="0">
                <a:latin typeface="Times New Roman" panose="02020603050405020304" pitchFamily="18" charset="0"/>
                <a:cs typeface="Times New Roman" panose="02020603050405020304" pitchFamily="18" charset="0"/>
              </a:rPr>
              <a:t>В этом случае </a:t>
            </a:r>
            <a:r>
              <a:rPr lang="ru-RU" sz="1700" dirty="0">
                <a:solidFill>
                  <a:schemeClr val="accent2">
                    <a:lumMod val="75000"/>
                  </a:schemeClr>
                </a:solidFill>
                <a:latin typeface="Times New Roman" panose="02020603050405020304" pitchFamily="18" charset="0"/>
                <a:cs typeface="Times New Roman" panose="02020603050405020304" pitchFamily="18" charset="0"/>
              </a:rPr>
              <a:t>застройщик или технический заказчик вправе утвердить изменения</a:t>
            </a:r>
            <a:r>
              <a:rPr lang="ru-RU" sz="1700" dirty="0">
                <a:latin typeface="Times New Roman" panose="02020603050405020304" pitchFamily="18" charset="0"/>
                <a:cs typeface="Times New Roman" panose="02020603050405020304" pitchFamily="18" charset="0"/>
              </a:rPr>
              <a:t>, внесенные в проектную документацию, </a:t>
            </a:r>
            <a:r>
              <a:rPr lang="ru-RU" sz="1700" dirty="0">
                <a:solidFill>
                  <a:schemeClr val="accent2">
                    <a:lumMod val="75000"/>
                  </a:schemeClr>
                </a:solidFill>
                <a:latin typeface="Times New Roman" panose="02020603050405020304" pitchFamily="18" charset="0"/>
                <a:cs typeface="Times New Roman" panose="02020603050405020304" pitchFamily="18" charset="0"/>
              </a:rPr>
              <a:t>при наличии подтверждения</a:t>
            </a:r>
            <a:r>
              <a:rPr lang="ru-RU" sz="1700" dirty="0">
                <a:latin typeface="Times New Roman" panose="02020603050405020304" pitchFamily="18" charset="0"/>
                <a:cs typeface="Times New Roman" panose="02020603050405020304" pitchFamily="18" charset="0"/>
              </a:rPr>
              <a:t> соответствия вносимых в проектную документацию изменений требованиям, указанным в </a:t>
            </a:r>
            <a:r>
              <a:rPr lang="ru-RU" sz="1700" u="sng" dirty="0">
                <a:solidFill>
                  <a:srgbClr val="1A0DAB"/>
                </a:solidFill>
                <a:effectLst/>
                <a:latin typeface="Times New Roman" panose="02020603050405020304" pitchFamily="18" charset="0"/>
                <a:cs typeface="Times New Roman" panose="02020603050405020304" pitchFamily="18" charset="0"/>
                <a:hlinkClick r:id="rId2"/>
              </a:rPr>
              <a:t>пунктах 2</a:t>
            </a:r>
            <a:r>
              <a:rPr lang="ru-RU" sz="1700" dirty="0">
                <a:latin typeface="Times New Roman" panose="02020603050405020304" pitchFamily="18" charset="0"/>
                <a:cs typeface="Times New Roman" panose="02020603050405020304" pitchFamily="18" charset="0"/>
              </a:rPr>
              <a:t> - </a:t>
            </a:r>
            <a:r>
              <a:rPr lang="ru-RU" sz="1700" u="sng" dirty="0">
                <a:solidFill>
                  <a:srgbClr val="1A0DAB"/>
                </a:solidFill>
                <a:effectLst/>
                <a:latin typeface="Times New Roman" panose="02020603050405020304" pitchFamily="18" charset="0"/>
                <a:cs typeface="Times New Roman" panose="02020603050405020304" pitchFamily="18" charset="0"/>
                <a:hlinkClick r:id="rId3"/>
              </a:rPr>
              <a:t>4 части 3.8 статьи 49</a:t>
            </a:r>
            <a:r>
              <a:rPr lang="ru-RU" sz="1700" dirty="0">
                <a:latin typeface="Times New Roman" panose="02020603050405020304" pitchFamily="18" charset="0"/>
                <a:cs typeface="Times New Roman" panose="02020603050405020304" pitchFamily="18" charset="0"/>
              </a:rPr>
              <a:t> Градостроительного кодекса Российской Федерации, предоставленного </a:t>
            </a:r>
            <a:r>
              <a:rPr lang="ru-RU" sz="1700" dirty="0">
                <a:solidFill>
                  <a:schemeClr val="accent2">
                    <a:lumMod val="75000"/>
                  </a:schemeClr>
                </a:solidFill>
                <a:latin typeface="Times New Roman" panose="02020603050405020304" pitchFamily="18" charset="0"/>
                <a:cs typeface="Times New Roman" panose="02020603050405020304" pitchFamily="18" charset="0"/>
              </a:rPr>
              <a:t>лицом, являющимся членом саморегулируемой организации</a:t>
            </a:r>
            <a:r>
              <a:rPr lang="ru-RU" sz="1700" dirty="0">
                <a:latin typeface="Times New Roman" panose="02020603050405020304" pitchFamily="18" charset="0"/>
                <a:cs typeface="Times New Roman" panose="02020603050405020304" pitchFamily="18" charset="0"/>
              </a:rPr>
              <a:t>, основанной на членстве лиц, осуществляющих подготовку проектной документации, </a:t>
            </a:r>
            <a:r>
              <a:rPr lang="ru-RU" sz="1700" dirty="0">
                <a:solidFill>
                  <a:schemeClr val="accent2">
                    <a:lumMod val="75000"/>
                  </a:schemeClr>
                </a:solidFill>
                <a:latin typeface="Times New Roman" panose="02020603050405020304" pitchFamily="18" charset="0"/>
                <a:cs typeface="Times New Roman" panose="02020603050405020304" pitchFamily="18" charset="0"/>
              </a:rPr>
              <a:t>утвержденного привлеченным этим лицом специалистом по организации архитектурно-строительного проектирования в должности главного инженера проекта</a:t>
            </a:r>
            <a:r>
              <a:rPr lang="ru-RU" sz="17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5825756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A908E8-18F5-4D1A-BADE-758B94838D8D}"/>
              </a:ext>
            </a:extLst>
          </p:cNvPr>
          <p:cNvSpPr>
            <a:spLocks noGrp="1"/>
          </p:cNvSpPr>
          <p:nvPr>
            <p:ph type="title"/>
          </p:nvPr>
        </p:nvSpPr>
        <p:spPr/>
        <p:txBody>
          <a:bodyPr>
            <a:normAutofit fontScale="90000"/>
          </a:bodyPr>
          <a:lstStyle/>
          <a:p>
            <a:r>
              <a:rPr lang="ru-RU" dirty="0"/>
              <a:t>Внесение изменений в проектную документацию (ч 3.8 ст. 49 </a:t>
            </a:r>
            <a:r>
              <a:rPr lang="ru-RU" dirty="0" err="1"/>
              <a:t>ГрК</a:t>
            </a:r>
            <a:r>
              <a:rPr lang="ru-RU" dirty="0"/>
              <a:t> РФ )</a:t>
            </a:r>
          </a:p>
        </p:txBody>
      </p:sp>
      <p:sp>
        <p:nvSpPr>
          <p:cNvPr id="3" name="Объект 2">
            <a:extLst>
              <a:ext uri="{FF2B5EF4-FFF2-40B4-BE49-F238E27FC236}">
                <a16:creationId xmlns:a16="http://schemas.microsoft.com/office/drawing/2014/main" id="{BF4AC681-2D56-4347-A85A-B64EBC1D612E}"/>
              </a:ext>
            </a:extLst>
          </p:cNvPr>
          <p:cNvSpPr>
            <a:spLocks noGrp="1"/>
          </p:cNvSpPr>
          <p:nvPr>
            <p:ph sz="quarter" idx="1"/>
          </p:nvPr>
        </p:nvSpPr>
        <p:spPr/>
        <p:txBody>
          <a:bodyPr>
            <a:normAutofit/>
          </a:bodyPr>
          <a:lstStyle/>
          <a:p>
            <a:pPr algn="just"/>
            <a:r>
              <a:rPr lang="ru-RU" sz="2000" dirty="0">
                <a:latin typeface="Times New Roman" panose="02020603050405020304" pitchFamily="18" charset="0"/>
                <a:cs typeface="Times New Roman" panose="02020603050405020304" pitchFamily="18" charset="0"/>
              </a:rPr>
              <a:t>1. </a:t>
            </a:r>
            <a:r>
              <a:rPr lang="ru-RU" sz="2000" dirty="0">
                <a:solidFill>
                  <a:schemeClr val="accent2">
                    <a:lumMod val="75000"/>
                  </a:schemeClr>
                </a:solidFill>
                <a:latin typeface="Times New Roman" panose="02020603050405020304" pitchFamily="18" charset="0"/>
                <a:cs typeface="Times New Roman" panose="02020603050405020304" pitchFamily="18" charset="0"/>
              </a:rPr>
              <a:t>Изменение проектной документации</a:t>
            </a:r>
            <a:r>
              <a:rPr lang="ru-RU" sz="2000" dirty="0">
                <a:latin typeface="Times New Roman" panose="02020603050405020304" pitchFamily="18" charset="0"/>
                <a:cs typeface="Times New Roman" panose="02020603050405020304" pitchFamily="18" charset="0"/>
              </a:rPr>
              <a:t>;</a:t>
            </a:r>
          </a:p>
          <a:p>
            <a:pPr algn="just"/>
            <a:r>
              <a:rPr lang="ru-RU" sz="2000" dirty="0">
                <a:latin typeface="Times New Roman" panose="02020603050405020304" pitchFamily="18" charset="0"/>
                <a:cs typeface="Times New Roman" panose="02020603050405020304" pitchFamily="18" charset="0"/>
              </a:rPr>
              <a:t>2. </a:t>
            </a:r>
            <a:r>
              <a:rPr lang="ru-RU" sz="2000" dirty="0">
                <a:solidFill>
                  <a:schemeClr val="accent2">
                    <a:lumMod val="75000"/>
                  </a:schemeClr>
                </a:solidFill>
                <a:latin typeface="Times New Roman" panose="02020603050405020304" pitchFamily="18" charset="0"/>
                <a:cs typeface="Times New Roman" panose="02020603050405020304" pitchFamily="18" charset="0"/>
              </a:rPr>
              <a:t>П</a:t>
            </a:r>
            <a:r>
              <a:rPr lang="ru-RU" sz="2000" b="0" i="0" dirty="0">
                <a:solidFill>
                  <a:schemeClr val="accent2">
                    <a:lumMod val="75000"/>
                  </a:schemeClr>
                </a:solidFill>
                <a:effectLst/>
                <a:latin typeface="Times New Roman" panose="02020603050405020304" pitchFamily="18" charset="0"/>
                <a:cs typeface="Times New Roman" panose="02020603050405020304" pitchFamily="18" charset="0"/>
              </a:rPr>
              <a:t>одтверждение соответствия вносимых в проектную документацию изменений</a:t>
            </a:r>
            <a:r>
              <a:rPr lang="ru-RU" sz="2000" b="0" i="0" dirty="0">
                <a:solidFill>
                  <a:srgbClr val="000000"/>
                </a:solidFill>
                <a:effectLst/>
                <a:latin typeface="Times New Roman" panose="02020603050405020304" pitchFamily="18" charset="0"/>
                <a:cs typeface="Times New Roman" panose="02020603050405020304" pitchFamily="18" charset="0"/>
              </a:rPr>
              <a:t> требованиям, указанным в </a:t>
            </a:r>
            <a:r>
              <a:rPr lang="ru-RU" sz="2000" b="0" i="0" u="sng" dirty="0">
                <a:solidFill>
                  <a:srgbClr val="1A0DAB"/>
                </a:solidFill>
                <a:effectLst/>
                <a:latin typeface="Times New Roman" panose="02020603050405020304" pitchFamily="18" charset="0"/>
                <a:cs typeface="Times New Roman" panose="02020603050405020304" pitchFamily="18" charset="0"/>
                <a:hlinkClick r:id="rId2"/>
              </a:rPr>
              <a:t>пунктах 2</a:t>
            </a:r>
            <a:r>
              <a:rPr lang="ru-RU" sz="2000" b="0" i="0" dirty="0">
                <a:solidFill>
                  <a:srgbClr val="000000"/>
                </a:solidFill>
                <a:effectLst/>
                <a:latin typeface="Times New Roman" panose="02020603050405020304" pitchFamily="18" charset="0"/>
                <a:cs typeface="Times New Roman" panose="02020603050405020304" pitchFamily="18" charset="0"/>
              </a:rPr>
              <a:t> - </a:t>
            </a:r>
            <a:r>
              <a:rPr lang="ru-RU" sz="2000" b="0" i="0" u="sng" dirty="0">
                <a:solidFill>
                  <a:srgbClr val="1A0DAB"/>
                </a:solidFill>
                <a:effectLst/>
                <a:latin typeface="Times New Roman" panose="02020603050405020304" pitchFamily="18" charset="0"/>
                <a:cs typeface="Times New Roman" panose="02020603050405020304" pitchFamily="18" charset="0"/>
                <a:hlinkClick r:id="rId3"/>
              </a:rPr>
              <a:t>4 части 3.8 статьи 49</a:t>
            </a:r>
            <a:r>
              <a:rPr lang="ru-RU" sz="2000" b="0" i="0" dirty="0">
                <a:solidFill>
                  <a:srgbClr val="000000"/>
                </a:solidFill>
                <a:effectLst/>
                <a:latin typeface="Times New Roman" panose="02020603050405020304" pitchFamily="18" charset="0"/>
                <a:cs typeface="Times New Roman" panose="02020603050405020304" pitchFamily="18" charset="0"/>
              </a:rPr>
              <a:t> Градостроительного кодекса Российской Федерации, предоставленного лицом, являющимся членом саморегулируемой организации, основанной на членстве лиц, осуществляющих подготовку проектной документации, утвержденного привлеченным этим лицом специалистом по организации архитектурно-строительного проектирования в должности главного инженера проекта;</a:t>
            </a:r>
          </a:p>
          <a:p>
            <a:pPr algn="just"/>
            <a:r>
              <a:rPr lang="ru-RU" sz="2000" dirty="0">
                <a:solidFill>
                  <a:srgbClr val="000000"/>
                </a:solidFill>
                <a:latin typeface="Times New Roman" panose="02020603050405020304" pitchFamily="18" charset="0"/>
                <a:cs typeface="Times New Roman" panose="02020603050405020304" pitchFamily="18" charset="0"/>
              </a:rPr>
              <a:t>3. </a:t>
            </a:r>
            <a:r>
              <a:rPr lang="ru-RU" sz="2000" dirty="0">
                <a:solidFill>
                  <a:schemeClr val="accent2">
                    <a:lumMod val="75000"/>
                  </a:schemeClr>
                </a:solidFill>
                <a:latin typeface="Times New Roman" panose="02020603050405020304" pitchFamily="18" charset="0"/>
                <a:cs typeface="Times New Roman" panose="02020603050405020304" pitchFamily="18" charset="0"/>
              </a:rPr>
              <a:t>Утверждение застройщиком или технический заказчиком </a:t>
            </a:r>
            <a:r>
              <a:rPr lang="ru-RU" sz="2000" dirty="0">
                <a:latin typeface="Times New Roman" panose="02020603050405020304" pitchFamily="18" charset="0"/>
                <a:cs typeface="Times New Roman" panose="02020603050405020304" pitchFamily="18" charset="0"/>
              </a:rPr>
              <a:t>изменений, внесенных в проектную документацию.</a:t>
            </a:r>
          </a:p>
        </p:txBody>
      </p:sp>
    </p:spTree>
    <p:extLst>
      <p:ext uri="{BB962C8B-B14F-4D97-AF65-F5344CB8AC3E}">
        <p14:creationId xmlns:p14="http://schemas.microsoft.com/office/powerpoint/2010/main" val="18737327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BD420F-FD68-437D-BBA4-600E1E510C48}"/>
              </a:ext>
            </a:extLst>
          </p:cNvPr>
          <p:cNvSpPr>
            <a:spLocks noGrp="1"/>
          </p:cNvSpPr>
          <p:nvPr>
            <p:ph type="title"/>
          </p:nvPr>
        </p:nvSpPr>
        <p:spPr/>
        <p:txBody>
          <a:bodyPr>
            <a:noAutofit/>
          </a:bodyPr>
          <a:lstStyle/>
          <a:p>
            <a:pPr algn="ctr"/>
            <a:r>
              <a:rPr lang="ru-RU" sz="2000" dirty="0">
                <a:latin typeface="Times New Roman" panose="02020603050405020304" pitchFamily="18" charset="0"/>
                <a:cs typeface="Times New Roman" panose="02020603050405020304" pitchFamily="18" charset="0"/>
              </a:rPr>
              <a:t>Требования, установленные Федеральным законом от 31.07.2020 № 248-ФЗ и постановлением Правительства Российской Федерации от 30.06.2021 № 1087 </a:t>
            </a:r>
            <a:endParaRPr lang="ru-RU" sz="20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F82C4CE0-C9CA-470B-B95F-9F7C080987B1}"/>
              </a:ext>
            </a:extLst>
          </p:cNvPr>
          <p:cNvSpPr>
            <a:spLocks noGrp="1"/>
          </p:cNvSpPr>
          <p:nvPr>
            <p:ph sz="quarter" idx="1"/>
          </p:nvPr>
        </p:nvSpPr>
        <p:spPr>
          <a:xfrm>
            <a:off x="107504" y="1600200"/>
            <a:ext cx="8856984" cy="5029200"/>
          </a:xfrm>
        </p:spPr>
        <p:txBody>
          <a:bodyPr>
            <a:normAutofit fontScale="55000" lnSpcReduction="20000"/>
          </a:bodyPr>
          <a:lstStyle/>
          <a:p>
            <a:pPr algn="just"/>
            <a:r>
              <a:rPr lang="ru-RU" sz="3500" dirty="0">
                <a:solidFill>
                  <a:schemeClr val="accent2">
                    <a:lumMod val="75000"/>
                  </a:schemeClr>
                </a:solidFill>
                <a:latin typeface="Times New Roman" panose="02020603050405020304" pitchFamily="18" charset="0"/>
                <a:cs typeface="Times New Roman" panose="02020603050405020304" pitchFamily="18" charset="0"/>
              </a:rPr>
              <a:t>Контрольные (надзорные) мероприятия при осуществлении федерального государственного</a:t>
            </a:r>
            <a:r>
              <a:rPr lang="en-US" sz="3500" dirty="0">
                <a:solidFill>
                  <a:schemeClr val="accent2">
                    <a:lumMod val="75000"/>
                  </a:schemeClr>
                </a:solidFill>
                <a:latin typeface="Times New Roman" panose="02020603050405020304" pitchFamily="18" charset="0"/>
                <a:cs typeface="Times New Roman" panose="02020603050405020304" pitchFamily="18" charset="0"/>
              </a:rPr>
              <a:t> </a:t>
            </a:r>
            <a:r>
              <a:rPr lang="ru-RU" sz="3500" dirty="0">
                <a:solidFill>
                  <a:schemeClr val="accent2">
                    <a:lumMod val="75000"/>
                  </a:schemeClr>
                </a:solidFill>
                <a:latin typeface="Times New Roman" panose="02020603050405020304" pitchFamily="18" charset="0"/>
                <a:cs typeface="Times New Roman" panose="02020603050405020304" pitchFamily="18" charset="0"/>
              </a:rPr>
              <a:t>строительного надзора проводятся по следующим основаниям:</a:t>
            </a:r>
          </a:p>
          <a:p>
            <a:pPr algn="just"/>
            <a:r>
              <a:rPr lang="ru-RU" dirty="0">
                <a:latin typeface="Times New Roman" panose="02020603050405020304" pitchFamily="18" charset="0"/>
                <a:cs typeface="Times New Roman" panose="02020603050405020304" pitchFamily="18" charset="0"/>
              </a:rPr>
              <a:t>1. При наличии сведений о причинении вреда (ущерба) или об угрозе причинения вреда (ущерба)</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охраняемым законом ценностям либо выявление соответствия объекта контроля параметрам,</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утвержденным индикаторами риска нарушения обязательных требований, или отклонения</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объекта контроля от таких параметров (пункт 1 части 1 статьи 57 Федерального закона от</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31.07.2020 № 248-ФЗ);</a:t>
            </a:r>
          </a:p>
          <a:p>
            <a:pPr algn="just"/>
            <a:r>
              <a:rPr lang="ru-RU" dirty="0">
                <a:latin typeface="Times New Roman" panose="02020603050405020304" pitchFamily="18" charset="0"/>
                <a:cs typeface="Times New Roman" panose="02020603050405020304" pitchFamily="18" charset="0"/>
              </a:rPr>
              <a:t>2. поручение Президента Российской Федерации, поручение Правительства Российской</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Федерации о проведении контрольных (надзорных) мероприятий в отношении конкретных</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контролируемых лиц (пункт 3 части 1 статьи 57 Федерального закона от 31.07.2020 № 248-ФЗ);</a:t>
            </a:r>
          </a:p>
          <a:p>
            <a:pPr algn="just"/>
            <a:r>
              <a:rPr lang="ru-RU" dirty="0">
                <a:latin typeface="Times New Roman" panose="02020603050405020304" pitchFamily="18" charset="0"/>
                <a:cs typeface="Times New Roman" panose="02020603050405020304" pitchFamily="18" charset="0"/>
              </a:rPr>
              <a:t>3. требование прокурора о проведении контрольного (надзорного) мероприятия в рамках надзора</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за исполнением законов, соблюдением прав и свобод человека и гражданина по поступившим в</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органы прокуратуры материалам и обращениям (пункт 4 части 1 статьи 57 Федерального</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закона от 31.07.2020 № 248-ФЗ);</a:t>
            </a:r>
          </a:p>
          <a:p>
            <a:pPr algn="just"/>
            <a:r>
              <a:rPr lang="ru-RU" dirty="0">
                <a:latin typeface="Times New Roman" panose="02020603050405020304" pitchFamily="18" charset="0"/>
                <a:cs typeface="Times New Roman" panose="02020603050405020304" pitchFamily="18" charset="0"/>
              </a:rPr>
              <a:t>4. истечение срока исполнения решения контрольного (надзорного) органа об устранении</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выявленного нарушения обязательных требований (пункт 5 части 1 статьи 57 Федерального</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закона от 31.07.2020 № 248-ФЗ);</a:t>
            </a:r>
          </a:p>
          <a:p>
            <a:pPr algn="just"/>
            <a:r>
              <a:rPr lang="ru-RU" dirty="0">
                <a:latin typeface="Times New Roman" panose="02020603050405020304" pitchFamily="18" charset="0"/>
                <a:cs typeface="Times New Roman" panose="02020603050405020304" pitchFamily="18" charset="0"/>
              </a:rPr>
              <a:t>5. наступление события, указанного в программе проверок (пункт 6 части 1 статьи 57</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Федерального закона от 31.07.2020 № 248-ФЗ).</a:t>
            </a:r>
            <a:endParaRPr lang="en-US" dirty="0">
              <a:latin typeface="Times New Roman" panose="02020603050405020304" pitchFamily="18" charset="0"/>
              <a:cs typeface="Times New Roman" panose="02020603050405020304" pitchFamily="18" charset="0"/>
            </a:endParaRPr>
          </a:p>
          <a:p>
            <a:pPr algn="just"/>
            <a:r>
              <a:rPr lang="ru-RU" strike="sngStrike" dirty="0">
                <a:solidFill>
                  <a:srgbClr val="FF0000"/>
                </a:solidFill>
                <a:latin typeface="Times New Roman" panose="02020603050405020304" pitchFamily="18" charset="0"/>
                <a:cs typeface="Times New Roman" panose="02020603050405020304" pitchFamily="18" charset="0"/>
              </a:rPr>
              <a:t>Извещения о начале, об окончании строительства (не являются основаниями для организации</a:t>
            </a:r>
            <a:r>
              <a:rPr lang="en-US" strike="sngStrike" dirty="0">
                <a:solidFill>
                  <a:srgbClr val="FF0000"/>
                </a:solidFill>
                <a:latin typeface="Times New Roman" panose="02020603050405020304" pitchFamily="18" charset="0"/>
                <a:cs typeface="Times New Roman" panose="02020603050405020304" pitchFamily="18" charset="0"/>
              </a:rPr>
              <a:t> </a:t>
            </a:r>
            <a:r>
              <a:rPr lang="ru-RU" strike="sngStrike" dirty="0">
                <a:solidFill>
                  <a:srgbClr val="FF0000"/>
                </a:solidFill>
                <a:latin typeface="Times New Roman" panose="02020603050405020304" pitchFamily="18" charset="0"/>
                <a:cs typeface="Times New Roman" panose="02020603050405020304" pitchFamily="18" charset="0"/>
              </a:rPr>
              <a:t>проверок)</a:t>
            </a:r>
          </a:p>
        </p:txBody>
      </p:sp>
    </p:spTree>
    <p:extLst>
      <p:ext uri="{BB962C8B-B14F-4D97-AF65-F5344CB8AC3E}">
        <p14:creationId xmlns:p14="http://schemas.microsoft.com/office/powerpoint/2010/main" val="3528816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694E68B-7186-48B4-ACB1-0B95505256F0}"/>
              </a:ext>
            </a:extLst>
          </p:cNvPr>
          <p:cNvSpPr>
            <a:spLocks noGrp="1"/>
          </p:cNvSpPr>
          <p:nvPr>
            <p:ph type="title"/>
          </p:nvPr>
        </p:nvSpPr>
        <p:spPr/>
        <p:txBody>
          <a:bodyPr>
            <a:normAutofit/>
          </a:bodyPr>
          <a:lstStyle/>
          <a:p>
            <a:pPr algn="ctr"/>
            <a:r>
              <a:rPr lang="ru-RU" sz="1600" dirty="0">
                <a:latin typeface="Times New Roman" panose="02020603050405020304" pitchFamily="18" charset="0"/>
                <a:cs typeface="Times New Roman" panose="02020603050405020304" pitchFamily="18" charset="0"/>
              </a:rPr>
              <a:t>Требования, установленные Градостроительным кодексом Российской Федерации и постановлением Правительства Российской Федерации от 30.06.2021 № 1087 </a:t>
            </a:r>
          </a:p>
        </p:txBody>
      </p:sp>
      <p:sp>
        <p:nvSpPr>
          <p:cNvPr id="3" name="Объект 2">
            <a:extLst>
              <a:ext uri="{FF2B5EF4-FFF2-40B4-BE49-F238E27FC236}">
                <a16:creationId xmlns:a16="http://schemas.microsoft.com/office/drawing/2014/main" id="{E5063081-FF9A-407E-912F-1BF92DBD8C5B}"/>
              </a:ext>
            </a:extLst>
          </p:cNvPr>
          <p:cNvSpPr>
            <a:spLocks noGrp="1"/>
          </p:cNvSpPr>
          <p:nvPr>
            <p:ph sz="quarter" idx="1"/>
          </p:nvPr>
        </p:nvSpPr>
        <p:spPr>
          <a:xfrm>
            <a:off x="2627784" y="1600200"/>
            <a:ext cx="3888432" cy="820688"/>
          </a:xfrm>
        </p:spPr>
        <p:txBody>
          <a:bodyPr>
            <a:normAutofit fontScale="47500" lnSpcReduction="20000"/>
          </a:bodyPr>
          <a:lstStyle/>
          <a:p>
            <a:pPr marL="0" indent="0" algn="ctr">
              <a:buNone/>
            </a:pPr>
            <a:r>
              <a:rPr lang="ru-RU" dirty="0">
                <a:latin typeface="Times New Roman" panose="02020603050405020304" pitchFamily="18" charset="0"/>
                <a:cs typeface="Times New Roman" panose="02020603050405020304" pitchFamily="18" charset="0"/>
              </a:rPr>
              <a:t>Наступление конечного срока строительства, указанного в программе проверок, или получение извещения о наступлении события, указанного в программе проверок</a:t>
            </a:r>
          </a:p>
        </p:txBody>
      </p:sp>
      <p:sp>
        <p:nvSpPr>
          <p:cNvPr id="6" name="Стрелка: вниз 5">
            <a:extLst>
              <a:ext uri="{FF2B5EF4-FFF2-40B4-BE49-F238E27FC236}">
                <a16:creationId xmlns:a16="http://schemas.microsoft.com/office/drawing/2014/main" id="{31BA30DA-B9EE-4C94-85FF-C7FED6D40902}"/>
              </a:ext>
            </a:extLst>
          </p:cNvPr>
          <p:cNvSpPr/>
          <p:nvPr/>
        </p:nvSpPr>
        <p:spPr>
          <a:xfrm>
            <a:off x="4391980" y="2420888"/>
            <a:ext cx="360040" cy="1257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a:extLst>
              <a:ext uri="{FF2B5EF4-FFF2-40B4-BE49-F238E27FC236}">
                <a16:creationId xmlns:a16="http://schemas.microsoft.com/office/drawing/2014/main" id="{643037F6-0DC5-4DDD-B1CB-A3315240A8FA}"/>
              </a:ext>
            </a:extLst>
          </p:cNvPr>
          <p:cNvSpPr txBox="1"/>
          <p:nvPr/>
        </p:nvSpPr>
        <p:spPr>
          <a:xfrm>
            <a:off x="3529759" y="2481556"/>
            <a:ext cx="2084481" cy="369332"/>
          </a:xfrm>
          <a:prstGeom prst="rect">
            <a:avLst/>
          </a:prstGeom>
          <a:noFill/>
        </p:spPr>
        <p:txBody>
          <a:bodyPr wrap="none" rtlCol="0">
            <a:spAutoFit/>
          </a:bodyPr>
          <a:lstStyle/>
          <a:p>
            <a:r>
              <a:rPr lang="ru-RU" dirty="0">
                <a:latin typeface="Times New Roman" panose="02020603050405020304" pitchFamily="18" charset="0"/>
                <a:cs typeface="Times New Roman" panose="02020603050405020304" pitchFamily="18" charset="0"/>
              </a:rPr>
              <a:t>Выездная проверка</a:t>
            </a:r>
          </a:p>
        </p:txBody>
      </p:sp>
      <p:cxnSp>
        <p:nvCxnSpPr>
          <p:cNvPr id="9" name="Прямая со стрелкой 8">
            <a:extLst>
              <a:ext uri="{FF2B5EF4-FFF2-40B4-BE49-F238E27FC236}">
                <a16:creationId xmlns:a16="http://schemas.microsoft.com/office/drawing/2014/main" id="{8911B619-5680-4C36-B312-0EDAA85D0A88}"/>
              </a:ext>
            </a:extLst>
          </p:cNvPr>
          <p:cNvCxnSpPr/>
          <p:nvPr/>
        </p:nvCxnSpPr>
        <p:spPr>
          <a:xfrm flipH="1">
            <a:off x="3203135" y="2803543"/>
            <a:ext cx="936104" cy="2160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 name="Прямая со стрелкой 9">
            <a:extLst>
              <a:ext uri="{FF2B5EF4-FFF2-40B4-BE49-F238E27FC236}">
                <a16:creationId xmlns:a16="http://schemas.microsoft.com/office/drawing/2014/main" id="{4ADED31D-F762-4A7B-897B-247976C71279}"/>
              </a:ext>
            </a:extLst>
          </p:cNvPr>
          <p:cNvCxnSpPr>
            <a:cxnSpLocks/>
          </p:cNvCxnSpPr>
          <p:nvPr/>
        </p:nvCxnSpPr>
        <p:spPr>
          <a:xfrm>
            <a:off x="5093922" y="2803543"/>
            <a:ext cx="940625" cy="2160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a16="http://schemas.microsoft.com/office/drawing/2014/main" id="{3D32BA0F-0623-4378-BD69-E231034A11C8}"/>
              </a:ext>
            </a:extLst>
          </p:cNvPr>
          <p:cNvSpPr txBox="1"/>
          <p:nvPr/>
        </p:nvSpPr>
        <p:spPr>
          <a:xfrm>
            <a:off x="772366" y="3072991"/>
            <a:ext cx="3366873" cy="369332"/>
          </a:xfrm>
          <a:prstGeom prst="rect">
            <a:avLst/>
          </a:prstGeom>
          <a:noFill/>
        </p:spPr>
        <p:txBody>
          <a:bodyPr wrap="square" rtlCol="0">
            <a:spAutoFit/>
          </a:bodyPr>
          <a:lstStyle/>
          <a:p>
            <a:r>
              <a:rPr lang="ru-RU" dirty="0">
                <a:latin typeface="Times New Roman" panose="02020603050405020304" pitchFamily="18" charset="0"/>
                <a:cs typeface="Times New Roman" panose="02020603050405020304" pitchFamily="18" charset="0"/>
              </a:rPr>
              <a:t>Акт проверки без нарушений</a:t>
            </a:r>
          </a:p>
        </p:txBody>
      </p:sp>
      <p:sp>
        <p:nvSpPr>
          <p:cNvPr id="14" name="Стрелка: вниз 13">
            <a:extLst>
              <a:ext uri="{FF2B5EF4-FFF2-40B4-BE49-F238E27FC236}">
                <a16:creationId xmlns:a16="http://schemas.microsoft.com/office/drawing/2014/main" id="{261A3386-050F-4E40-B71F-4002FF665FAE}"/>
              </a:ext>
            </a:extLst>
          </p:cNvPr>
          <p:cNvSpPr/>
          <p:nvPr/>
        </p:nvSpPr>
        <p:spPr>
          <a:xfrm>
            <a:off x="6356462" y="3679472"/>
            <a:ext cx="360040" cy="3440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TextBox 14">
            <a:extLst>
              <a:ext uri="{FF2B5EF4-FFF2-40B4-BE49-F238E27FC236}">
                <a16:creationId xmlns:a16="http://schemas.microsoft.com/office/drawing/2014/main" id="{3E849EB5-992C-4E7E-8DDC-2627F8102AC3}"/>
              </a:ext>
            </a:extLst>
          </p:cNvPr>
          <p:cNvSpPr txBox="1"/>
          <p:nvPr/>
        </p:nvSpPr>
        <p:spPr>
          <a:xfrm>
            <a:off x="325524" y="3930593"/>
            <a:ext cx="3366873" cy="1200329"/>
          </a:xfrm>
          <a:prstGeom prst="rect">
            <a:avLst/>
          </a:prstGeom>
          <a:noFill/>
        </p:spPr>
        <p:txBody>
          <a:bodyPr wrap="square" rtlCol="0">
            <a:spAutoFit/>
          </a:bodyPr>
          <a:lstStyle/>
          <a:p>
            <a:pPr algn="just"/>
            <a:r>
              <a:rPr lang="ru-RU" dirty="0">
                <a:latin typeface="Times New Roman" panose="02020603050405020304" pitchFamily="18" charset="0"/>
                <a:cs typeface="Times New Roman" panose="02020603050405020304" pitchFamily="18" charset="0"/>
              </a:rPr>
              <a:t>Выдача ЗОС не позднее 10 рабочих дней после утверждения (обращение застройщика не требуется)</a:t>
            </a:r>
          </a:p>
        </p:txBody>
      </p:sp>
      <p:sp>
        <p:nvSpPr>
          <p:cNvPr id="18" name="TextBox 17">
            <a:extLst>
              <a:ext uri="{FF2B5EF4-FFF2-40B4-BE49-F238E27FC236}">
                <a16:creationId xmlns:a16="http://schemas.microsoft.com/office/drawing/2014/main" id="{AAD86316-605C-4580-B966-B49F39B359EF}"/>
              </a:ext>
            </a:extLst>
          </p:cNvPr>
          <p:cNvSpPr txBox="1"/>
          <p:nvPr/>
        </p:nvSpPr>
        <p:spPr>
          <a:xfrm>
            <a:off x="4216110" y="2863010"/>
            <a:ext cx="4862248" cy="923330"/>
          </a:xfrm>
          <a:prstGeom prst="rect">
            <a:avLst/>
          </a:prstGeom>
          <a:noFill/>
        </p:spPr>
        <p:txBody>
          <a:bodyPr wrap="square" rtlCol="0">
            <a:spAutoFit/>
          </a:bodyPr>
          <a:lstStyle/>
          <a:p>
            <a:r>
              <a:rPr lang="ru-RU" dirty="0">
                <a:latin typeface="Times New Roman" panose="02020603050405020304" pitchFamily="18" charset="0"/>
                <a:cs typeface="Times New Roman" panose="02020603050405020304" pitchFamily="18" charset="0"/>
              </a:rPr>
              <a:t>Акт проверки с нарушениями + предписание, если нарушения соответствуют п. 7 пост. от 10.03.2022 № 336</a:t>
            </a:r>
          </a:p>
        </p:txBody>
      </p:sp>
      <p:sp>
        <p:nvSpPr>
          <p:cNvPr id="19" name="Стрелка: вниз 18">
            <a:extLst>
              <a:ext uri="{FF2B5EF4-FFF2-40B4-BE49-F238E27FC236}">
                <a16:creationId xmlns:a16="http://schemas.microsoft.com/office/drawing/2014/main" id="{A8C756D5-A40C-490C-BEAA-E38684860409}"/>
              </a:ext>
            </a:extLst>
          </p:cNvPr>
          <p:cNvSpPr/>
          <p:nvPr/>
        </p:nvSpPr>
        <p:spPr>
          <a:xfrm>
            <a:off x="2136728" y="3495746"/>
            <a:ext cx="360040" cy="3440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TextBox 19">
            <a:extLst>
              <a:ext uri="{FF2B5EF4-FFF2-40B4-BE49-F238E27FC236}">
                <a16:creationId xmlns:a16="http://schemas.microsoft.com/office/drawing/2014/main" id="{CDA0CE8E-3D14-4377-9948-BFF97914E17D}"/>
              </a:ext>
            </a:extLst>
          </p:cNvPr>
          <p:cNvSpPr txBox="1"/>
          <p:nvPr/>
        </p:nvSpPr>
        <p:spPr>
          <a:xfrm>
            <a:off x="4571999" y="4046210"/>
            <a:ext cx="4342010" cy="369332"/>
          </a:xfrm>
          <a:prstGeom prst="rect">
            <a:avLst/>
          </a:prstGeom>
          <a:noFill/>
        </p:spPr>
        <p:txBody>
          <a:bodyPr wrap="square" rtlCol="0">
            <a:spAutoFit/>
          </a:bodyPr>
          <a:lstStyle/>
          <a:p>
            <a:r>
              <a:rPr lang="ru-RU" dirty="0">
                <a:latin typeface="Times New Roman" panose="02020603050405020304" pitchFamily="18" charset="0"/>
                <a:cs typeface="Times New Roman" panose="02020603050405020304" pitchFamily="18" charset="0"/>
              </a:rPr>
              <a:t>Выдача решения об отказе в выдаче ЗОС </a:t>
            </a:r>
          </a:p>
        </p:txBody>
      </p:sp>
      <p:sp>
        <p:nvSpPr>
          <p:cNvPr id="21" name="Стрелка: вниз 20">
            <a:extLst>
              <a:ext uri="{FF2B5EF4-FFF2-40B4-BE49-F238E27FC236}">
                <a16:creationId xmlns:a16="http://schemas.microsoft.com/office/drawing/2014/main" id="{0C23AB62-C1AC-4D7B-AEC1-063CA7FE2A88}"/>
              </a:ext>
            </a:extLst>
          </p:cNvPr>
          <p:cNvSpPr/>
          <p:nvPr/>
        </p:nvSpPr>
        <p:spPr>
          <a:xfrm>
            <a:off x="6356462" y="4462246"/>
            <a:ext cx="360040" cy="2695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TextBox 21">
            <a:extLst>
              <a:ext uri="{FF2B5EF4-FFF2-40B4-BE49-F238E27FC236}">
                <a16:creationId xmlns:a16="http://schemas.microsoft.com/office/drawing/2014/main" id="{5B8E0E64-5947-45A1-B580-3ACAB0911FCF}"/>
              </a:ext>
            </a:extLst>
          </p:cNvPr>
          <p:cNvSpPr txBox="1"/>
          <p:nvPr/>
        </p:nvSpPr>
        <p:spPr>
          <a:xfrm>
            <a:off x="3982149" y="4568432"/>
            <a:ext cx="4947844" cy="1477328"/>
          </a:xfrm>
          <a:prstGeom prst="rect">
            <a:avLst/>
          </a:prstGeom>
          <a:noFill/>
        </p:spPr>
        <p:txBody>
          <a:bodyPr wrap="square" rtlCol="0">
            <a:spAutoFit/>
          </a:bodyPr>
          <a:lstStyle/>
          <a:p>
            <a:pPr algn="just"/>
            <a:r>
              <a:rPr lang="ru-RU" dirty="0">
                <a:latin typeface="Times New Roman" panose="02020603050405020304" pitchFamily="18" charset="0"/>
                <a:cs typeface="Times New Roman" panose="02020603050405020304" pitchFamily="18" charset="0"/>
              </a:rPr>
              <a:t>Извещение о сроках завершения работ, подлежащих проверке (с указанием новой даты завершения строительства, </a:t>
            </a:r>
            <a:r>
              <a:rPr lang="ru-RU" b="1" dirty="0">
                <a:latin typeface="Times New Roman" panose="02020603050405020304" pitchFamily="18" charset="0"/>
                <a:cs typeface="Times New Roman" panose="02020603050405020304" pitchFamily="18" charset="0"/>
              </a:rPr>
              <a:t>разрешение на строительство должно быть действующим</a:t>
            </a:r>
            <a:r>
              <a:rPr lang="ru-RU" dirty="0">
                <a:latin typeface="Times New Roman" panose="02020603050405020304" pitchFamily="18" charset="0"/>
                <a:cs typeface="Times New Roman" panose="02020603050405020304" pitchFamily="18" charset="0"/>
              </a:rPr>
              <a:t>), об устранении.</a:t>
            </a:r>
          </a:p>
        </p:txBody>
      </p:sp>
      <p:sp>
        <p:nvSpPr>
          <p:cNvPr id="24" name="TextBox 23">
            <a:extLst>
              <a:ext uri="{FF2B5EF4-FFF2-40B4-BE49-F238E27FC236}">
                <a16:creationId xmlns:a16="http://schemas.microsoft.com/office/drawing/2014/main" id="{76788B43-41DC-46A6-B842-BB422821FD40}"/>
              </a:ext>
            </a:extLst>
          </p:cNvPr>
          <p:cNvSpPr txBox="1"/>
          <p:nvPr/>
        </p:nvSpPr>
        <p:spPr>
          <a:xfrm>
            <a:off x="2914506" y="6126201"/>
            <a:ext cx="6092654" cy="646331"/>
          </a:xfrm>
          <a:prstGeom prst="rect">
            <a:avLst/>
          </a:prstGeom>
          <a:noFill/>
        </p:spPr>
        <p:txBody>
          <a:bodyPr wrap="square">
            <a:spAutoFit/>
          </a:bodyPr>
          <a:lstStyle/>
          <a:p>
            <a:pPr algn="just"/>
            <a:r>
              <a:rPr lang="ru-RU" dirty="0">
                <a:latin typeface="Times New Roman" panose="02020603050405020304" pitchFamily="18" charset="0"/>
                <a:cs typeface="Times New Roman" panose="02020603050405020304" pitchFamily="18" charset="0"/>
              </a:rPr>
              <a:t>Выдача ЗОС не позднее 10 рабочих дней после утверждения (обращение застройщика не требуется) </a:t>
            </a:r>
          </a:p>
        </p:txBody>
      </p:sp>
      <p:sp>
        <p:nvSpPr>
          <p:cNvPr id="25" name="Стрелка: вниз 24">
            <a:extLst>
              <a:ext uri="{FF2B5EF4-FFF2-40B4-BE49-F238E27FC236}">
                <a16:creationId xmlns:a16="http://schemas.microsoft.com/office/drawing/2014/main" id="{1A1C9117-248A-4DB4-9CE2-A53E0213E67C}"/>
              </a:ext>
            </a:extLst>
          </p:cNvPr>
          <p:cNvSpPr/>
          <p:nvPr/>
        </p:nvSpPr>
        <p:spPr>
          <a:xfrm>
            <a:off x="6176442" y="5927035"/>
            <a:ext cx="360040" cy="2633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7350111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96BB25-8B2A-4E43-AEDD-68D147112E02}"/>
              </a:ext>
            </a:extLst>
          </p:cNvPr>
          <p:cNvSpPr>
            <a:spLocks noGrp="1"/>
          </p:cNvSpPr>
          <p:nvPr>
            <p:ph type="title"/>
          </p:nvPr>
        </p:nvSpPr>
        <p:spPr/>
        <p:txBody>
          <a:bodyPr>
            <a:noAutofit/>
          </a:bodyPr>
          <a:lstStyle/>
          <a:p>
            <a:pPr algn="ctr"/>
            <a:r>
              <a:rPr lang="ru-RU" sz="1200" dirty="0">
                <a:latin typeface="Times New Roman" panose="02020603050405020304" pitchFamily="18" charset="0"/>
                <a:cs typeface="Times New Roman" panose="02020603050405020304" pitchFamily="18" charset="0"/>
              </a:rPr>
              <a:t>Изменилась форма разрешения на строительство </a:t>
            </a:r>
            <a:r>
              <a:rPr lang="ru-RU" sz="1200" b="1" dirty="0">
                <a:latin typeface="Times New Roman" panose="02020603050405020304" pitchFamily="18" charset="0"/>
                <a:cs typeface="Times New Roman" panose="02020603050405020304" pitchFamily="18" charset="0"/>
              </a:rPr>
              <a:t/>
            </a:r>
            <a:br>
              <a:rPr lang="ru-RU" sz="1200" b="1" dirty="0">
                <a:latin typeface="Times New Roman" panose="02020603050405020304" pitchFamily="18" charset="0"/>
                <a:cs typeface="Times New Roman" panose="02020603050405020304" pitchFamily="18" charset="0"/>
              </a:rPr>
            </a:br>
            <a:r>
              <a:rPr lang="ru-RU" sz="1200" dirty="0">
                <a:latin typeface="Times New Roman" panose="02020603050405020304" pitchFamily="18" charset="0"/>
                <a:cs typeface="Times New Roman" panose="02020603050405020304" pitchFamily="18" charset="0"/>
              </a:rPr>
              <a:t>ПРИКАЗ </a:t>
            </a:r>
            <a:r>
              <a:rPr lang="ru-RU" sz="1200" b="1" dirty="0">
                <a:latin typeface="Times New Roman" panose="02020603050405020304" pitchFamily="18" charset="0"/>
                <a:cs typeface="Times New Roman" panose="02020603050405020304" pitchFamily="18" charset="0"/>
              </a:rPr>
              <a:t>Об утверждении формы разрешения на строительство и формы разрешения на ввод объекта в эксплуатацию </a:t>
            </a:r>
            <a:r>
              <a:rPr lang="ru-RU" sz="1200" dirty="0">
                <a:latin typeface="Times New Roman" panose="02020603050405020304" pitchFamily="18" charset="0"/>
                <a:cs typeface="Times New Roman" panose="02020603050405020304" pitchFamily="18" charset="0"/>
              </a:rPr>
              <a:t>МИНИСТЕРСТВА СТРОИТЕЛЬСТВА И ЖИЛИЩНО-КОММУНАЛЬНОГО ХОЗЯЙСТВА РОССИЙСКОЙ ФЕДЕРАЦИИ </a:t>
            </a:r>
            <a:r>
              <a:rPr lang="ru-RU" sz="1400" b="1" dirty="0">
                <a:latin typeface="Times New Roman" panose="02020603050405020304" pitchFamily="18" charset="0"/>
                <a:cs typeface="Times New Roman" panose="02020603050405020304" pitchFamily="18" charset="0"/>
              </a:rPr>
              <a:t>от 3 июня 2022 года N 446/</a:t>
            </a:r>
            <a:r>
              <a:rPr lang="ru-RU" sz="1400" b="1" dirty="0" err="1">
                <a:latin typeface="Times New Roman" panose="02020603050405020304" pitchFamily="18" charset="0"/>
                <a:cs typeface="Times New Roman" panose="02020603050405020304" pitchFamily="18" charset="0"/>
              </a:rPr>
              <a:t>пр</a:t>
            </a:r>
            <a:endParaRPr lang="ru-RU" sz="20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C79FFE56-8645-4A21-991C-CCA8F6607B23}"/>
              </a:ext>
            </a:extLst>
          </p:cNvPr>
          <p:cNvSpPr>
            <a:spLocks noGrp="1"/>
          </p:cNvSpPr>
          <p:nvPr>
            <p:ph sz="quarter" idx="1"/>
          </p:nvPr>
        </p:nvSpPr>
        <p:spPr/>
        <p:txBody>
          <a:bodyPr/>
          <a:lstStyle/>
          <a:p>
            <a:r>
              <a:rPr lang="ru-RU" sz="3200" dirty="0">
                <a:latin typeface="Times New Roman" panose="02020603050405020304" pitchFamily="18" charset="0"/>
                <a:cs typeface="Times New Roman" panose="02020603050405020304" pitchFamily="18" charset="0"/>
              </a:rPr>
              <a:t>Приложение № 1 к приказу Министерства строительства</a:t>
            </a:r>
            <a:r>
              <a:rPr lang="en-US" sz="3200" dirty="0">
                <a:latin typeface="Times New Roman" panose="02020603050405020304" pitchFamily="18" charset="0"/>
                <a:cs typeface="Times New Roman" panose="02020603050405020304" pitchFamily="18" charset="0"/>
              </a:rPr>
              <a:t> </a:t>
            </a:r>
            <a:r>
              <a:rPr lang="ru-RU" sz="3200" dirty="0">
                <a:latin typeface="Times New Roman" panose="02020603050405020304" pitchFamily="18" charset="0"/>
                <a:cs typeface="Times New Roman" panose="02020603050405020304" pitchFamily="18" charset="0"/>
              </a:rPr>
              <a:t>и жилищно-коммунального хозяйства</a:t>
            </a:r>
            <a:r>
              <a:rPr lang="en-US" sz="3200" dirty="0">
                <a:latin typeface="Times New Roman" panose="02020603050405020304" pitchFamily="18" charset="0"/>
                <a:cs typeface="Times New Roman" panose="02020603050405020304" pitchFamily="18" charset="0"/>
              </a:rPr>
              <a:t> </a:t>
            </a:r>
            <a:r>
              <a:rPr lang="ru-RU" sz="3200" dirty="0">
                <a:latin typeface="Times New Roman" panose="02020603050405020304" pitchFamily="18" charset="0"/>
                <a:cs typeface="Times New Roman" panose="02020603050405020304" pitchFamily="18" charset="0"/>
              </a:rPr>
              <a:t>Российской Федерации</a:t>
            </a:r>
            <a:r>
              <a:rPr lang="en-US" sz="3200" dirty="0">
                <a:latin typeface="Times New Roman" panose="02020603050405020304" pitchFamily="18" charset="0"/>
                <a:cs typeface="Times New Roman" panose="02020603050405020304" pitchFamily="18" charset="0"/>
              </a:rPr>
              <a:t> </a:t>
            </a:r>
            <a:r>
              <a:rPr lang="ru-RU" sz="3200" dirty="0">
                <a:latin typeface="Times New Roman" panose="02020603050405020304" pitchFamily="18" charset="0"/>
                <a:cs typeface="Times New Roman" panose="02020603050405020304" pitchFamily="18" charset="0"/>
              </a:rPr>
              <a:t>от 3 июня 2022 года N 446/</a:t>
            </a:r>
            <a:r>
              <a:rPr lang="ru-RU" sz="3200" dirty="0" err="1">
                <a:latin typeface="Times New Roman" panose="02020603050405020304" pitchFamily="18" charset="0"/>
                <a:cs typeface="Times New Roman" panose="02020603050405020304" pitchFamily="18" charset="0"/>
              </a:rPr>
              <a:t>пр</a:t>
            </a:r>
            <a:r>
              <a:rPr lang="ru-RU" sz="3200" dirty="0">
                <a:latin typeface="Times New Roman" panose="02020603050405020304" pitchFamily="18" charset="0"/>
                <a:cs typeface="Times New Roman" panose="02020603050405020304" pitchFamily="18" charset="0"/>
              </a:rPr>
              <a:t> (вступает в силу с 1 сентября 2022 года)</a:t>
            </a:r>
            <a:endParaRPr lang="ru-RU" dirty="0"/>
          </a:p>
        </p:txBody>
      </p:sp>
    </p:spTree>
    <p:extLst>
      <p:ext uri="{BB962C8B-B14F-4D97-AF65-F5344CB8AC3E}">
        <p14:creationId xmlns:p14="http://schemas.microsoft.com/office/powerpoint/2010/main" val="1381586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CC7CCB-AB32-4C1D-9F29-175463F7B741}"/>
              </a:ext>
            </a:extLst>
          </p:cNvPr>
          <p:cNvSpPr>
            <a:spLocks noGrp="1"/>
          </p:cNvSpPr>
          <p:nvPr>
            <p:ph type="title"/>
          </p:nvPr>
        </p:nvSpPr>
        <p:spPr/>
        <p:txBody>
          <a:bodyPr>
            <a:normAutofit/>
          </a:bodyPr>
          <a:lstStyle/>
          <a:p>
            <a:pPr algn="ctr"/>
            <a:r>
              <a:rPr lang="ru-RU" sz="2400" dirty="0">
                <a:effectLst/>
                <a:latin typeface="Times New Roman" panose="02020603050405020304" pitchFamily="18" charset="0"/>
                <a:ea typeface="Times New Roman" panose="02020603050405020304" pitchFamily="18" charset="0"/>
              </a:rPr>
              <a:t>Цель обобщения и анализа правоприменительной практики</a:t>
            </a:r>
            <a:endParaRPr lang="ru-RU" sz="2400" dirty="0"/>
          </a:p>
        </p:txBody>
      </p:sp>
      <p:sp>
        <p:nvSpPr>
          <p:cNvPr id="3" name="Объект 2">
            <a:extLst>
              <a:ext uri="{FF2B5EF4-FFF2-40B4-BE49-F238E27FC236}">
                <a16:creationId xmlns:a16="http://schemas.microsoft.com/office/drawing/2014/main" id="{EAA85DC3-F2BD-4D03-B4C2-98747E6C40D1}"/>
              </a:ext>
            </a:extLst>
          </p:cNvPr>
          <p:cNvSpPr>
            <a:spLocks noGrp="1"/>
          </p:cNvSpPr>
          <p:nvPr>
            <p:ph sz="quarter" idx="1"/>
          </p:nvPr>
        </p:nvSpPr>
        <p:spPr>
          <a:xfrm>
            <a:off x="612648" y="1600200"/>
            <a:ext cx="8153400" cy="3340968"/>
          </a:xfrm>
        </p:spPr>
        <p:txBody>
          <a:bodyPr>
            <a:normAutofit/>
          </a:bodyPr>
          <a:lstStyle/>
          <a:p>
            <a:pPr algn="just"/>
            <a:r>
              <a:rPr lang="ru-RU" sz="1800" dirty="0">
                <a:effectLst/>
                <a:latin typeface="Times New Roman" panose="02020603050405020304" pitchFamily="18" charset="0"/>
                <a:ea typeface="Calibri" panose="020F0502020204030204" pitchFamily="34" charset="0"/>
              </a:rPr>
              <a:t>Доведение усовершенствованных нормативных правовых актов для актуализации и устранения устаревших, дублирующих, избыточных документов, представляемых поднадзорными организациями;</a:t>
            </a:r>
            <a:endParaRPr lang="ru-RU" sz="1800" dirty="0">
              <a:latin typeface="Times New Roman" panose="02020603050405020304" pitchFamily="18" charset="0"/>
              <a:ea typeface="Calibri" panose="020F0502020204030204" pitchFamily="34" charset="0"/>
            </a:endParaRPr>
          </a:p>
          <a:p>
            <a:pPr algn="just"/>
            <a:r>
              <a:rPr lang="ru-RU" sz="1800" dirty="0">
                <a:latin typeface="Times New Roman" panose="02020603050405020304" pitchFamily="18" charset="0"/>
                <a:ea typeface="Calibri" panose="020F0502020204030204" pitchFamily="34" charset="0"/>
              </a:rPr>
              <a:t>О</a:t>
            </a:r>
            <a:r>
              <a:rPr lang="ru-RU" sz="1800" dirty="0">
                <a:effectLst/>
                <a:latin typeface="Times New Roman" panose="02020603050405020304" pitchFamily="18" charset="0"/>
                <a:ea typeface="Calibri" panose="020F0502020204030204" pitchFamily="34" charset="0"/>
              </a:rPr>
              <a:t>беспечение доступности сведений о правоприменительной практике Управления;</a:t>
            </a:r>
          </a:p>
          <a:p>
            <a:pPr algn="just"/>
            <a:r>
              <a:rPr lang="ru-RU" sz="1800" dirty="0">
                <a:latin typeface="Times New Roman" panose="02020603050405020304" pitchFamily="18" charset="0"/>
                <a:ea typeface="Calibri" panose="020F0502020204030204" pitchFamily="34" charset="0"/>
              </a:rPr>
              <a:t>Разъяснение </a:t>
            </a:r>
            <a:r>
              <a:rPr lang="ru-RU" sz="1800" dirty="0">
                <a:effectLst/>
                <a:latin typeface="Times New Roman" panose="02020603050405020304" pitchFamily="18" charset="0"/>
                <a:ea typeface="Calibri" panose="020F0502020204030204" pitchFamily="34" charset="0"/>
              </a:rPr>
              <a:t>порядка строительства, реконструкции объектов капитального строительства </a:t>
            </a:r>
            <a:r>
              <a:rPr lang="ru-RU" sz="1800" dirty="0">
                <a:latin typeface="Times New Roman" panose="02020603050405020304" pitchFamily="18" charset="0"/>
                <a:ea typeface="Calibri" panose="020F0502020204030204" pitchFamily="34" charset="0"/>
              </a:rPr>
              <a:t>при </a:t>
            </a:r>
            <a:r>
              <a:rPr lang="ru-RU" sz="1800" dirty="0">
                <a:effectLst/>
                <a:latin typeface="Times New Roman" panose="02020603050405020304" pitchFamily="18" charset="0"/>
                <a:ea typeface="Calibri" panose="020F0502020204030204" pitchFamily="34" charset="0"/>
              </a:rPr>
              <a:t>формировании дел Управлением</a:t>
            </a:r>
            <a:r>
              <a:rPr lang="ru-RU" sz="1800" dirty="0">
                <a:latin typeface="Times New Roman" panose="02020603050405020304" pitchFamily="18" charset="0"/>
                <a:ea typeface="Calibri" panose="020F0502020204030204" pitchFamily="34" charset="0"/>
              </a:rPr>
              <a:t>.</a:t>
            </a:r>
            <a:endParaRPr lang="ru-RU" sz="1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014123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906F67-51BF-4583-9DFB-3B34F9C81A6C}"/>
              </a:ext>
            </a:extLst>
          </p:cNvPr>
          <p:cNvSpPr>
            <a:spLocks noGrp="1"/>
          </p:cNvSpPr>
          <p:nvPr>
            <p:ph type="title"/>
          </p:nvPr>
        </p:nvSpPr>
        <p:spPr/>
        <p:txBody>
          <a:bodyPr>
            <a:normAutofit fontScale="90000"/>
          </a:bodyPr>
          <a:lstStyle/>
          <a:p>
            <a:pPr algn="ctr"/>
            <a:r>
              <a:rPr lang="ru-RU" dirty="0">
                <a:latin typeface="Times New Roman" panose="02020603050405020304" pitchFamily="18" charset="0"/>
                <a:cs typeface="Times New Roman" panose="02020603050405020304" pitchFamily="18" charset="0"/>
              </a:rPr>
              <a:t>Основные нормативные правовые акты</a:t>
            </a:r>
            <a:endParaRPr lang="ru-RU" dirty="0"/>
          </a:p>
        </p:txBody>
      </p:sp>
      <p:sp>
        <p:nvSpPr>
          <p:cNvPr id="3" name="Объект 2">
            <a:extLst>
              <a:ext uri="{FF2B5EF4-FFF2-40B4-BE49-F238E27FC236}">
                <a16:creationId xmlns:a16="http://schemas.microsoft.com/office/drawing/2014/main" id="{033B327B-5CD0-4322-BE42-7EC22EBD2CE7}"/>
              </a:ext>
            </a:extLst>
          </p:cNvPr>
          <p:cNvSpPr>
            <a:spLocks noGrp="1"/>
          </p:cNvSpPr>
          <p:nvPr>
            <p:ph sz="quarter" idx="1"/>
          </p:nvPr>
        </p:nvSpPr>
        <p:spPr>
          <a:xfrm>
            <a:off x="612648" y="1600200"/>
            <a:ext cx="8153400" cy="4781128"/>
          </a:xfrm>
        </p:spPr>
        <p:txBody>
          <a:bodyPr>
            <a:normAutofit/>
          </a:bodyPr>
          <a:lstStyle/>
          <a:p>
            <a:pPr indent="450215" algn="just">
              <a:lnSpc>
                <a:spcPct val="115000"/>
              </a:lnSpc>
            </a:pPr>
            <a:r>
              <a:rPr lang="ru-RU" sz="1800" dirty="0">
                <a:effectLst/>
                <a:latin typeface="Times New Roman" panose="02020603050405020304" pitchFamily="18" charset="0"/>
                <a:ea typeface="Times New Roman" panose="02020603050405020304" pitchFamily="18" charset="0"/>
              </a:rPr>
              <a:t>Федеральный закон от 29 декабря 2004 г. № 191-ФЗ «О введении </a:t>
            </a:r>
            <a:br>
              <a:rPr lang="ru-RU" sz="1800" dirty="0">
                <a:effectLst/>
                <a:latin typeface="Times New Roman" panose="02020603050405020304" pitchFamily="18" charset="0"/>
                <a:ea typeface="Times New Roman" panose="02020603050405020304" pitchFamily="18" charset="0"/>
              </a:rPr>
            </a:br>
            <a:r>
              <a:rPr lang="ru-RU" sz="1800" dirty="0">
                <a:effectLst/>
                <a:latin typeface="Times New Roman" panose="02020603050405020304" pitchFamily="18" charset="0"/>
                <a:ea typeface="Times New Roman" panose="02020603050405020304" pitchFamily="18" charset="0"/>
              </a:rPr>
              <a:t>в действие Градостроительного кодекса Российской Федерации» (далее – Федеральный закон о введении в действие Кодекса);</a:t>
            </a:r>
            <a:endParaRPr lang="ru-RU" sz="1800" dirty="0">
              <a:effectLst/>
              <a:latin typeface="Times New Roman" panose="02020603050405020304" pitchFamily="18" charset="0"/>
              <a:ea typeface="Calibri" panose="020F0502020204030204" pitchFamily="34" charset="0"/>
            </a:endParaRPr>
          </a:p>
          <a:p>
            <a:pPr indent="450215" algn="just">
              <a:lnSpc>
                <a:spcPct val="115000"/>
              </a:lnSpc>
            </a:pPr>
            <a:r>
              <a:rPr lang="ru-RU" sz="1800" dirty="0">
                <a:effectLst/>
                <a:latin typeface="Times New Roman" panose="02020603050405020304" pitchFamily="18" charset="0"/>
                <a:ea typeface="Times New Roman" panose="02020603050405020304" pitchFamily="18" charset="0"/>
              </a:rPr>
              <a:t>Федеральный закон от 31 июля 2020 г. № 247-ФЗ «Об обязательных требованиях в Российской Федерации»;</a:t>
            </a:r>
            <a:endParaRPr lang="ru-RU" sz="1800" dirty="0">
              <a:effectLst/>
              <a:latin typeface="Times New Roman" panose="02020603050405020304" pitchFamily="18" charset="0"/>
              <a:ea typeface="Calibri" panose="020F0502020204030204" pitchFamily="34" charset="0"/>
            </a:endParaRPr>
          </a:p>
          <a:p>
            <a:pPr indent="450215" algn="just">
              <a:lnSpc>
                <a:spcPct val="115000"/>
              </a:lnSpc>
            </a:pPr>
            <a:r>
              <a:rPr lang="ru-RU" sz="1800" dirty="0">
                <a:effectLst/>
                <a:latin typeface="Times New Roman" panose="02020603050405020304" pitchFamily="18" charset="0"/>
                <a:ea typeface="Times New Roman" panose="02020603050405020304" pitchFamily="18" charset="0"/>
              </a:rPr>
              <a:t>Федеральный закон от 31 июля 2020 г. № 248-ФЗ «О государственном контроле (надзоре) и муниципальном контроле в Российской Федерации»;</a:t>
            </a:r>
            <a:endParaRPr lang="ru-RU" sz="1800" dirty="0">
              <a:effectLst/>
              <a:latin typeface="Times New Roman" panose="02020603050405020304" pitchFamily="18" charset="0"/>
              <a:ea typeface="Calibri" panose="020F0502020204030204" pitchFamily="34" charset="0"/>
            </a:endParaRPr>
          </a:p>
          <a:p>
            <a:pPr indent="450215" algn="just">
              <a:lnSpc>
                <a:spcPct val="115000"/>
              </a:lnSpc>
            </a:pPr>
            <a:r>
              <a:rPr lang="ru-RU" sz="1800" dirty="0">
                <a:latin typeface="Times New Roman" panose="02020603050405020304" pitchFamily="18" charset="0"/>
                <a:ea typeface="Times New Roman" panose="02020603050405020304" pitchFamily="18" charset="0"/>
              </a:rPr>
              <a:t>П</a:t>
            </a:r>
            <a:r>
              <a:rPr lang="ru-RU" sz="1800" dirty="0">
                <a:effectLst/>
                <a:latin typeface="Times New Roman" panose="02020603050405020304" pitchFamily="18" charset="0"/>
                <a:ea typeface="Times New Roman" panose="02020603050405020304" pitchFamily="18" charset="0"/>
              </a:rPr>
              <a:t>остановление Правительства Российской Федерации от 30 июня 2021 г.                 № 1087 «Об утверждении Положения о федеральном государственном строительном надзоре»;</a:t>
            </a:r>
          </a:p>
          <a:p>
            <a:pPr indent="450215" algn="just">
              <a:lnSpc>
                <a:spcPct val="115000"/>
              </a:lnSpc>
            </a:pPr>
            <a:r>
              <a:rPr lang="ru-RU" sz="1800" dirty="0">
                <a:effectLst/>
                <a:latin typeface="Times New Roman" panose="02020603050405020304" pitchFamily="18" charset="0"/>
                <a:ea typeface="Calibri" panose="020F0502020204030204" pitchFamily="34" charset="0"/>
              </a:rPr>
              <a:t>Федеральный закон от 26 декабря 2008 г. № 294-ФЗ «О защите прав юридических лиц и индивидуальных предпринимателей при осуществлении государственного контроля (надзора) и муниципального контроля».</a:t>
            </a:r>
          </a:p>
        </p:txBody>
      </p:sp>
    </p:spTree>
    <p:extLst>
      <p:ext uri="{BB962C8B-B14F-4D97-AF65-F5344CB8AC3E}">
        <p14:creationId xmlns:p14="http://schemas.microsoft.com/office/powerpoint/2010/main" val="4005080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B0392A-6288-4D71-BA84-CF09EB3035CB}"/>
              </a:ext>
            </a:extLst>
          </p:cNvPr>
          <p:cNvSpPr>
            <a:spLocks noGrp="1"/>
          </p:cNvSpPr>
          <p:nvPr>
            <p:ph type="title"/>
          </p:nvPr>
        </p:nvSpPr>
        <p:spPr/>
        <p:txBody>
          <a:bodyPr>
            <a:normAutofit fontScale="90000"/>
          </a:bodyPr>
          <a:lstStyle/>
          <a:p>
            <a:pPr algn="ctr"/>
            <a:r>
              <a:rPr lang="ru-RU" dirty="0">
                <a:latin typeface="Times New Roman" panose="02020603050405020304" pitchFamily="18" charset="0"/>
                <a:cs typeface="Times New Roman" panose="02020603050405020304" pitchFamily="18" charset="0"/>
              </a:rPr>
              <a:t>Основные нормативные правовые акты</a:t>
            </a:r>
            <a:endParaRPr lang="ru-RU" dirty="0"/>
          </a:p>
        </p:txBody>
      </p:sp>
      <p:sp>
        <p:nvSpPr>
          <p:cNvPr id="3" name="Объект 2">
            <a:extLst>
              <a:ext uri="{FF2B5EF4-FFF2-40B4-BE49-F238E27FC236}">
                <a16:creationId xmlns:a16="http://schemas.microsoft.com/office/drawing/2014/main" id="{26694714-5AF0-4FE4-ADC2-39F9BDF4F231}"/>
              </a:ext>
            </a:extLst>
          </p:cNvPr>
          <p:cNvSpPr>
            <a:spLocks noGrp="1"/>
          </p:cNvSpPr>
          <p:nvPr>
            <p:ph sz="quarter" idx="1"/>
          </p:nvPr>
        </p:nvSpPr>
        <p:spPr>
          <a:xfrm>
            <a:off x="612648" y="1600200"/>
            <a:ext cx="8153400" cy="5141168"/>
          </a:xfrm>
        </p:spPr>
        <p:txBody>
          <a:bodyPr>
            <a:normAutofit fontScale="32500" lnSpcReduction="20000"/>
          </a:bodyPr>
          <a:lstStyle/>
          <a:p>
            <a:pPr marL="319088" indent="-319088" algn="just">
              <a:lnSpc>
                <a:spcPct val="115000"/>
              </a:lnSpc>
            </a:pPr>
            <a:r>
              <a:rPr lang="ru-RU" sz="5500" dirty="0">
                <a:effectLst/>
                <a:latin typeface="Times New Roman" panose="02020603050405020304" pitchFamily="18" charset="0"/>
                <a:ea typeface="Times New Roman" panose="02020603050405020304" pitchFamily="18" charset="0"/>
                <a:cs typeface="Times New Roman" panose="02020603050405020304" pitchFamily="18" charset="0"/>
              </a:rPr>
              <a:t>Федеральный закон от 11 июня 2021 г. № 170-ФЗ «О внесении изменений в отдельные законодательные акты Российской Федерации в связи </a:t>
            </a:r>
            <a:br>
              <a:rPr lang="ru-RU" sz="5500" dirty="0">
                <a:effectLst/>
                <a:latin typeface="Times New Roman" panose="02020603050405020304" pitchFamily="18" charset="0"/>
                <a:ea typeface="Times New Roman" panose="02020603050405020304" pitchFamily="18" charset="0"/>
                <a:cs typeface="Times New Roman" panose="02020603050405020304" pitchFamily="18" charset="0"/>
              </a:rPr>
            </a:br>
            <a:r>
              <a:rPr lang="ru-RU" sz="5500" dirty="0">
                <a:effectLst/>
                <a:latin typeface="Times New Roman" panose="02020603050405020304" pitchFamily="18" charset="0"/>
                <a:ea typeface="Times New Roman" panose="02020603050405020304" pitchFamily="18" charset="0"/>
                <a:cs typeface="Times New Roman" panose="02020603050405020304" pitchFamily="18" charset="0"/>
              </a:rPr>
              <a:t>с принятием Федерального закона от 31 июля 2020 г. № 248-ФЗ «О государственном контроле (надзоре) и муниципальном контроле в Российской Федерации»</a:t>
            </a:r>
            <a:endParaRPr lang="ru-RU" sz="5500" dirty="0">
              <a:effectLst/>
              <a:latin typeface="Times New Roman" panose="02020603050405020304" pitchFamily="18" charset="0"/>
              <a:ea typeface="Calibri" panose="020F0502020204030204" pitchFamily="34" charset="0"/>
              <a:cs typeface="Times New Roman" panose="02020603050405020304" pitchFamily="18" charset="0"/>
            </a:endParaRPr>
          </a:p>
          <a:p>
            <a:pPr marL="319088" indent="-319088" algn="just">
              <a:lnSpc>
                <a:spcPct val="115000"/>
              </a:lnSpc>
            </a:pPr>
            <a:r>
              <a:rPr lang="ru-RU" sz="5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Федеральный закон от 1 июля 2021 г. № 275-ФЗ «О внесении изменений в Градостроительный кодекс Российской Федерации и отдельные законодательные акты Российской Федерации» </a:t>
            </a:r>
          </a:p>
          <a:p>
            <a:pPr marL="319088" indent="-319088" algn="just">
              <a:lnSpc>
                <a:spcPct val="115000"/>
              </a:lnSpc>
            </a:pPr>
            <a:r>
              <a:rPr lang="ru-RU" sz="5500" dirty="0">
                <a:effectLst/>
                <a:latin typeface="Times New Roman" panose="02020603050405020304" pitchFamily="18" charset="0"/>
                <a:ea typeface="Times New Roman" panose="02020603050405020304" pitchFamily="18" charset="0"/>
                <a:cs typeface="Times New Roman" panose="02020603050405020304" pitchFamily="18" charset="0"/>
              </a:rPr>
              <a:t>Постановление Правительства РФ от 10 марта 2022 г. № 336 </a:t>
            </a:r>
            <a:br>
              <a:rPr lang="ru-RU" sz="5500" dirty="0">
                <a:effectLst/>
                <a:latin typeface="Times New Roman" panose="02020603050405020304" pitchFamily="18" charset="0"/>
                <a:ea typeface="Times New Roman" panose="02020603050405020304" pitchFamily="18" charset="0"/>
                <a:cs typeface="Times New Roman" panose="02020603050405020304" pitchFamily="18" charset="0"/>
              </a:rPr>
            </a:br>
            <a:r>
              <a:rPr lang="ru-RU" sz="5500" dirty="0">
                <a:effectLst/>
                <a:latin typeface="Times New Roman" panose="02020603050405020304" pitchFamily="18" charset="0"/>
                <a:ea typeface="Times New Roman" panose="02020603050405020304" pitchFamily="18" charset="0"/>
                <a:cs typeface="Times New Roman" panose="02020603050405020304" pitchFamily="18" charset="0"/>
              </a:rPr>
              <a:t>«Об особенностях организации и осуществления государственного контроля (надзора), муниципального контроля»;</a:t>
            </a:r>
          </a:p>
          <a:p>
            <a:pPr marL="319088" indent="-319088" algn="just"/>
            <a:r>
              <a:rPr lang="ru-RU" sz="5500" dirty="0">
                <a:effectLst/>
                <a:latin typeface="Times New Roman" panose="02020603050405020304" pitchFamily="18" charset="0"/>
                <a:ea typeface="Times New Roman" panose="02020603050405020304" pitchFamily="18" charset="0"/>
                <a:cs typeface="Times New Roman" panose="02020603050405020304" pitchFamily="18" charset="0"/>
              </a:rPr>
              <a:t>Приказ Федеральной службы по экологическому, технологическому и атомному надзору от 30 августа 2021 г. № 287 «Об утверждении Порядка организации работы по обобщению правоприменительной практики контрольной (надзорной) деятельности в Федеральной службе по экологическому, технологическому и атомному надзору»;</a:t>
            </a:r>
          </a:p>
          <a:p>
            <a:pPr marL="319088" indent="-319088"/>
            <a:r>
              <a:rPr lang="ru-RU" sz="5500" dirty="0">
                <a:latin typeface="Times New Roman" panose="02020603050405020304" pitchFamily="18" charset="0"/>
                <a:cs typeface="Times New Roman" panose="02020603050405020304" pitchFamily="18" charset="0"/>
              </a:rPr>
              <a:t>КоАП РФ.</a:t>
            </a:r>
          </a:p>
        </p:txBody>
      </p:sp>
    </p:spTree>
    <p:extLst>
      <p:ext uri="{BB962C8B-B14F-4D97-AF65-F5344CB8AC3E}">
        <p14:creationId xmlns:p14="http://schemas.microsoft.com/office/powerpoint/2010/main" val="864861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000" b="1" dirty="0"/>
              <a:t>Перечень приказов Ростехнадзора,</a:t>
            </a:r>
            <a:br>
              <a:rPr lang="ru-RU" sz="2000" b="1" dirty="0"/>
            </a:br>
            <a:r>
              <a:rPr lang="ru-RU" sz="2000" b="1" dirty="0"/>
              <a:t>которые признаются УТРАТИВШИМИ СИЛУ с 06.08.2022</a:t>
            </a:r>
            <a:br>
              <a:rPr lang="ru-RU" sz="2000" b="1" dirty="0"/>
            </a:br>
            <a:r>
              <a:rPr lang="ru-RU" sz="2000" i="1" dirty="0"/>
              <a:t>(приказ Ростехнадзора от 05.07.2022 № 211)</a:t>
            </a:r>
          </a:p>
        </p:txBody>
      </p:sp>
      <p:graphicFrame>
        <p:nvGraphicFramePr>
          <p:cNvPr id="6" name="Содержимое 5"/>
          <p:cNvGraphicFramePr>
            <a:graphicFrameLocks noGrp="1"/>
          </p:cNvGraphicFramePr>
          <p:nvPr>
            <p:ph sz="quarter" idx="1"/>
            <p:extLst>
              <p:ext uri="{D42A27DB-BD31-4B8C-83A1-F6EECF244321}">
                <p14:modId xmlns:p14="http://schemas.microsoft.com/office/powerpoint/2010/main" val="2273919733"/>
              </p:ext>
            </p:extLst>
          </p:nvPr>
        </p:nvGraphicFramePr>
        <p:xfrm>
          <a:off x="612775" y="1600200"/>
          <a:ext cx="8153400" cy="4936048"/>
        </p:xfrm>
        <a:graphic>
          <a:graphicData uri="http://schemas.openxmlformats.org/drawingml/2006/table">
            <a:tbl>
              <a:tblPr firstRow="1" bandRow="1">
                <a:tableStyleId>{5C22544A-7EE6-4342-B048-85BDC9FD1C3A}</a:tableStyleId>
              </a:tblPr>
              <a:tblGrid>
                <a:gridCol w="387325">
                  <a:extLst>
                    <a:ext uri="{9D8B030D-6E8A-4147-A177-3AD203B41FA5}">
                      <a16:colId xmlns:a16="http://schemas.microsoft.com/office/drawing/2014/main" val="20000"/>
                    </a:ext>
                  </a:extLst>
                </a:gridCol>
                <a:gridCol w="7766075">
                  <a:extLst>
                    <a:ext uri="{9D8B030D-6E8A-4147-A177-3AD203B41FA5}">
                      <a16:colId xmlns:a16="http://schemas.microsoft.com/office/drawing/2014/main" val="20001"/>
                    </a:ext>
                  </a:extLst>
                </a:gridCol>
              </a:tblGrid>
              <a:tr h="404832">
                <a:tc>
                  <a:txBody>
                    <a:bodyPr/>
                    <a:lstStyle/>
                    <a:p>
                      <a:pPr algn="ctr"/>
                      <a:r>
                        <a:rPr lang="ru-RU" dirty="0"/>
                        <a:t>№</a:t>
                      </a:r>
                    </a:p>
                  </a:txBody>
                  <a:tcPr/>
                </a:tc>
                <a:tc>
                  <a:txBody>
                    <a:bodyPr/>
                    <a:lstStyle/>
                    <a:p>
                      <a:pPr algn="ctr"/>
                      <a:r>
                        <a:rPr lang="ru-RU" dirty="0"/>
                        <a:t>Реквизиты и наименование приказа</a:t>
                      </a:r>
                    </a:p>
                  </a:txBody>
                  <a:tcPr/>
                </a:tc>
                <a:extLst>
                  <a:ext uri="{0D108BD9-81ED-4DB2-BD59-A6C34878D82A}">
                    <a16:rowId xmlns:a16="http://schemas.microsoft.com/office/drawing/2014/main" val="10000"/>
                  </a:ext>
                </a:extLst>
              </a:tr>
              <a:tr h="495274">
                <a:tc>
                  <a:txBody>
                    <a:bodyPr/>
                    <a:lstStyle/>
                    <a:p>
                      <a:r>
                        <a:rPr lang="ru-RU" sz="1200" dirty="0"/>
                        <a:t>1</a:t>
                      </a:r>
                    </a:p>
                  </a:txBody>
                  <a:tcPr/>
                </a:tc>
                <a:tc>
                  <a:txBody>
                    <a:bodyPr/>
                    <a:lstStyle/>
                    <a:p>
                      <a:pPr algn="just"/>
                      <a:r>
                        <a:rPr kumimoji="0" lang="ru-RU" sz="1200" b="0" i="0" u="none" kern="1200" dirty="0">
                          <a:solidFill>
                            <a:schemeClr val="tx1"/>
                          </a:solidFill>
                          <a:latin typeface="+mn-lt"/>
                          <a:ea typeface="+mn-ea"/>
                          <a:cs typeface="+mn-cs"/>
                        </a:rPr>
                        <a:t>Приказ от 03.07.2019 № 258 «Об утверждении Административного регламента Федеральной службы по экологическому, технологическому и атомному надзору по осуществлению федерального государственного надзора в области промышленной безопасности»</a:t>
                      </a:r>
                      <a:endParaRPr lang="ru-RU" sz="1200" u="none" dirty="0">
                        <a:solidFill>
                          <a:schemeClr val="tx1"/>
                        </a:solidFill>
                      </a:endParaRPr>
                    </a:p>
                  </a:txBody>
                  <a:tcPr/>
                </a:tc>
                <a:extLst>
                  <a:ext uri="{0D108BD9-81ED-4DB2-BD59-A6C34878D82A}">
                    <a16:rowId xmlns:a16="http://schemas.microsoft.com/office/drawing/2014/main" val="10001"/>
                  </a:ext>
                </a:extLst>
              </a:tr>
              <a:tr h="518138">
                <a:tc>
                  <a:txBody>
                    <a:bodyPr/>
                    <a:lstStyle/>
                    <a:p>
                      <a:r>
                        <a:rPr lang="ru-RU" sz="1200" dirty="0"/>
                        <a:t>2</a:t>
                      </a:r>
                    </a:p>
                  </a:txBody>
                  <a:tcPr/>
                </a:tc>
                <a:tc>
                  <a:txBody>
                    <a:bodyPr/>
                    <a:lstStyle/>
                    <a:p>
                      <a:pPr algn="just"/>
                      <a:r>
                        <a:rPr kumimoji="0" lang="ru-RU" sz="1200" b="0" i="0" u="none" kern="1200" dirty="0">
                          <a:solidFill>
                            <a:schemeClr val="tx1"/>
                          </a:solidFill>
                          <a:latin typeface="+mn-lt"/>
                          <a:ea typeface="+mn-ea"/>
                          <a:cs typeface="+mn-cs"/>
                        </a:rPr>
                        <a:t>Приказ от 12.12.2012</a:t>
                      </a:r>
                      <a:r>
                        <a:rPr kumimoji="0" lang="ru-RU" sz="1200" b="0" i="0" u="none" kern="1200" baseline="0" dirty="0">
                          <a:solidFill>
                            <a:schemeClr val="tx1"/>
                          </a:solidFill>
                          <a:latin typeface="+mn-lt"/>
                          <a:ea typeface="+mn-ea"/>
                          <a:cs typeface="+mn-cs"/>
                        </a:rPr>
                        <a:t> №</a:t>
                      </a:r>
                      <a:r>
                        <a:rPr kumimoji="0" lang="ru-RU" sz="1200" b="0" i="0" u="none" kern="1200" dirty="0">
                          <a:solidFill>
                            <a:schemeClr val="tx1"/>
                          </a:solidFill>
                          <a:latin typeface="+mn-lt"/>
                          <a:ea typeface="+mn-ea"/>
                          <a:cs typeface="+mn-cs"/>
                        </a:rPr>
                        <a:t> 712 «Об утверждении Административного регламента по исполнению Федеральной службой по экологическому, технологическому и атомному надзору государственной функции по осуществлению государственного надзора за безопасным ведением работ, связанных с пользованием недрами»</a:t>
                      </a:r>
                      <a:endParaRPr lang="ru-RU" sz="1200" u="none" dirty="0">
                        <a:solidFill>
                          <a:schemeClr val="tx1"/>
                        </a:solidFill>
                      </a:endParaRPr>
                    </a:p>
                  </a:txBody>
                  <a:tcPr/>
                </a:tc>
                <a:extLst>
                  <a:ext uri="{0D108BD9-81ED-4DB2-BD59-A6C34878D82A}">
                    <a16:rowId xmlns:a16="http://schemas.microsoft.com/office/drawing/2014/main" val="10002"/>
                  </a:ext>
                </a:extLst>
              </a:tr>
              <a:tr h="541002">
                <a:tc>
                  <a:txBody>
                    <a:bodyPr/>
                    <a:lstStyle/>
                    <a:p>
                      <a:r>
                        <a:rPr lang="ru-RU" sz="1200" dirty="0"/>
                        <a:t>3</a:t>
                      </a:r>
                    </a:p>
                  </a:txBody>
                  <a:tcPr/>
                </a:tc>
                <a:tc>
                  <a:txBody>
                    <a:bodyPr/>
                    <a:lstStyle/>
                    <a:p>
                      <a:pPr algn="just"/>
                      <a:r>
                        <a:rPr kumimoji="0" lang="ru-RU" sz="1200" b="0" i="0" u="none" kern="1200" dirty="0">
                          <a:solidFill>
                            <a:schemeClr val="tx1"/>
                          </a:solidFill>
                          <a:latin typeface="+mn-lt"/>
                          <a:ea typeface="+mn-ea"/>
                          <a:cs typeface="+mn-cs"/>
                        </a:rPr>
                        <a:t>Приказ от 30.10.2020 № 433 «О внесении изменений в некоторые административные регламенты Федеральной службы по экологическому, технологическому и атомному надзору в части запроса и получения копии заключения государственной экспертизы запасов полезных ископаемых и подземных вод, геологической информации о предоставляемых в пользование участках недр»</a:t>
                      </a:r>
                      <a:endParaRPr lang="ru-RU" sz="1200" u="none" dirty="0">
                        <a:solidFill>
                          <a:schemeClr val="tx1"/>
                        </a:solidFill>
                      </a:endParaRPr>
                    </a:p>
                  </a:txBody>
                  <a:tcPr/>
                </a:tc>
                <a:extLst>
                  <a:ext uri="{0D108BD9-81ED-4DB2-BD59-A6C34878D82A}">
                    <a16:rowId xmlns:a16="http://schemas.microsoft.com/office/drawing/2014/main" val="10003"/>
                  </a:ext>
                </a:extLst>
              </a:tr>
              <a:tr h="706742">
                <a:tc>
                  <a:txBody>
                    <a:bodyPr/>
                    <a:lstStyle/>
                    <a:p>
                      <a:r>
                        <a:rPr lang="ru-RU" sz="1200" dirty="0">
                          <a:solidFill>
                            <a:schemeClr val="accent2"/>
                          </a:solidFill>
                        </a:rPr>
                        <a:t>4</a:t>
                      </a:r>
                    </a:p>
                  </a:txBody>
                  <a:tcPr/>
                </a:tc>
                <a:tc>
                  <a:txBody>
                    <a:bodyPr/>
                    <a:lstStyle/>
                    <a:p>
                      <a:pPr algn="just"/>
                      <a:r>
                        <a:rPr kumimoji="0" lang="ru-RU" sz="1200" b="0" i="0" u="none" kern="1200" dirty="0">
                          <a:solidFill>
                            <a:schemeClr val="accent2"/>
                          </a:solidFill>
                          <a:latin typeface="+mn-lt"/>
                          <a:ea typeface="+mn-ea"/>
                          <a:cs typeface="+mn-cs"/>
                        </a:rPr>
                        <a:t>Приказ от 30.01.2015</a:t>
                      </a:r>
                      <a:r>
                        <a:rPr kumimoji="0" lang="ru-RU" sz="1200" b="0" i="0" u="none" kern="1200" baseline="0" dirty="0">
                          <a:solidFill>
                            <a:schemeClr val="accent2"/>
                          </a:solidFill>
                          <a:latin typeface="+mn-lt"/>
                          <a:ea typeface="+mn-ea"/>
                          <a:cs typeface="+mn-cs"/>
                        </a:rPr>
                        <a:t> №</a:t>
                      </a:r>
                      <a:r>
                        <a:rPr kumimoji="0" lang="ru-RU" sz="1200" b="0" i="0" u="none" kern="1200" dirty="0">
                          <a:solidFill>
                            <a:schemeClr val="accent2"/>
                          </a:solidFill>
                          <a:latin typeface="+mn-lt"/>
                          <a:ea typeface="+mn-ea"/>
                          <a:cs typeface="+mn-cs"/>
                        </a:rPr>
                        <a:t> 38 «Об утверждении Административного регламента исполнения Федеральной службой по экологическому, технологическому и атомному надзору государственной функции по осуществлению федерального государственного энергетического надзора»</a:t>
                      </a:r>
                      <a:endParaRPr lang="ru-RU" sz="1200" u="none" dirty="0">
                        <a:solidFill>
                          <a:schemeClr val="accent2"/>
                        </a:solidFill>
                      </a:endParaRPr>
                    </a:p>
                  </a:txBody>
                  <a:tcPr/>
                </a:tc>
                <a:extLst>
                  <a:ext uri="{0D108BD9-81ED-4DB2-BD59-A6C34878D82A}">
                    <a16:rowId xmlns:a16="http://schemas.microsoft.com/office/drawing/2014/main" val="10004"/>
                  </a:ext>
                </a:extLst>
              </a:tr>
              <a:tr h="571504">
                <a:tc>
                  <a:txBody>
                    <a:bodyPr/>
                    <a:lstStyle/>
                    <a:p>
                      <a:r>
                        <a:rPr lang="ru-RU" sz="1200" dirty="0"/>
                        <a:t>5</a:t>
                      </a:r>
                    </a:p>
                  </a:txBody>
                  <a:tcPr/>
                </a:tc>
                <a:tc>
                  <a:txBody>
                    <a:bodyPr/>
                    <a:lstStyle/>
                    <a:p>
                      <a:pPr algn="just"/>
                      <a:r>
                        <a:rPr kumimoji="0" lang="ru-RU" sz="1200" b="0" i="0" u="none" kern="1200" dirty="0">
                          <a:solidFill>
                            <a:schemeClr val="tx1"/>
                          </a:solidFill>
                          <a:latin typeface="+mn-lt"/>
                          <a:ea typeface="+mn-ea"/>
                          <a:cs typeface="+mn-cs"/>
                        </a:rPr>
                        <a:t>Приказ от 15.07.2016 № 297 «О внесении изменений в отдельные Административные регламенты Федеральной службы по экологическому, технологическому и атомному надзору по исполнению государственных функций в области осуществления федерального государственного энергетического надзора, энергетической эффективности и энергосбережения» </a:t>
                      </a:r>
                      <a:endParaRPr lang="ru-RU" sz="1200" u="none" dirty="0">
                        <a:solidFill>
                          <a:schemeClr val="tx1"/>
                        </a:solidFill>
                      </a:endParaRPr>
                    </a:p>
                  </a:txBody>
                  <a:tcPr/>
                </a:tc>
                <a:extLst>
                  <a:ext uri="{0D108BD9-81ED-4DB2-BD59-A6C34878D82A}">
                    <a16:rowId xmlns:a16="http://schemas.microsoft.com/office/drawing/2014/main" val="10005"/>
                  </a:ext>
                </a:extLst>
              </a:tr>
              <a:tr h="898394">
                <a:tc>
                  <a:txBody>
                    <a:bodyPr/>
                    <a:lstStyle/>
                    <a:p>
                      <a:r>
                        <a:rPr lang="ru-RU" sz="1200" dirty="0"/>
                        <a:t>6</a:t>
                      </a:r>
                    </a:p>
                  </a:txBody>
                  <a:tcPr/>
                </a:tc>
                <a:tc>
                  <a:txBody>
                    <a:bodyPr/>
                    <a:lstStyle/>
                    <a:p>
                      <a:pPr algn="just"/>
                      <a:r>
                        <a:rPr kumimoji="0" lang="ru-RU" sz="1200" b="0" i="0" u="none" kern="1200" dirty="0">
                          <a:solidFill>
                            <a:schemeClr val="tx1"/>
                          </a:solidFill>
                          <a:latin typeface="+mn-lt"/>
                          <a:ea typeface="+mn-ea"/>
                          <a:cs typeface="+mn-cs"/>
                        </a:rPr>
                        <a:t>Приказ от 27.03.2012</a:t>
                      </a:r>
                      <a:r>
                        <a:rPr kumimoji="0" lang="ru-RU" sz="1200" b="0" i="0" u="none" kern="1200" baseline="0" dirty="0">
                          <a:solidFill>
                            <a:schemeClr val="tx1"/>
                          </a:solidFill>
                          <a:latin typeface="+mn-lt"/>
                          <a:ea typeface="+mn-ea"/>
                          <a:cs typeface="+mn-cs"/>
                        </a:rPr>
                        <a:t> №</a:t>
                      </a:r>
                      <a:r>
                        <a:rPr kumimoji="0" lang="ru-RU" sz="1200" b="0" i="0" u="none" kern="1200" dirty="0">
                          <a:solidFill>
                            <a:schemeClr val="tx1"/>
                          </a:solidFill>
                          <a:latin typeface="+mn-lt"/>
                          <a:ea typeface="+mn-ea"/>
                          <a:cs typeface="+mn-cs"/>
                        </a:rPr>
                        <a:t> 195 «Об утверждении Административного регламента Федеральной службы по экологическому, технологическому и атомному надзору по исполнению государственной функции по контролю и надзору за соблюдением требований пожарной безопасности при ведении взрывных работ»</a:t>
                      </a:r>
                      <a:endParaRPr lang="ru-RU" sz="1200" u="none" dirty="0">
                        <a:solidFill>
                          <a:schemeClr val="tx1"/>
                        </a:solidFill>
                      </a:endParaRP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714607586"/>
              </p:ext>
            </p:extLst>
          </p:nvPr>
        </p:nvGraphicFramePr>
        <p:xfrm>
          <a:off x="428596" y="357168"/>
          <a:ext cx="8572560" cy="5412116"/>
        </p:xfrm>
        <a:graphic>
          <a:graphicData uri="http://schemas.openxmlformats.org/drawingml/2006/table">
            <a:tbl>
              <a:tblPr firstRow="1" bandRow="1">
                <a:tableStyleId>{5C22544A-7EE6-4342-B048-85BDC9FD1C3A}</a:tableStyleId>
              </a:tblPr>
              <a:tblGrid>
                <a:gridCol w="500066">
                  <a:extLst>
                    <a:ext uri="{9D8B030D-6E8A-4147-A177-3AD203B41FA5}">
                      <a16:colId xmlns:a16="http://schemas.microsoft.com/office/drawing/2014/main" val="20000"/>
                    </a:ext>
                  </a:extLst>
                </a:gridCol>
                <a:gridCol w="8072494">
                  <a:extLst>
                    <a:ext uri="{9D8B030D-6E8A-4147-A177-3AD203B41FA5}">
                      <a16:colId xmlns:a16="http://schemas.microsoft.com/office/drawing/2014/main" val="20001"/>
                    </a:ext>
                  </a:extLst>
                </a:gridCol>
              </a:tblGrid>
              <a:tr h="357188">
                <a:tc>
                  <a:txBody>
                    <a:bodyPr/>
                    <a:lstStyle/>
                    <a:p>
                      <a:r>
                        <a:rPr lang="ru-RU" dirty="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dirty="0"/>
                        <a:t>Реквизиты и наименование приказа</a:t>
                      </a:r>
                    </a:p>
                  </a:txBody>
                  <a:tcPr/>
                </a:tc>
                <a:extLst>
                  <a:ext uri="{0D108BD9-81ED-4DB2-BD59-A6C34878D82A}">
                    <a16:rowId xmlns:a16="http://schemas.microsoft.com/office/drawing/2014/main" val="10000"/>
                  </a:ext>
                </a:extLst>
              </a:tr>
              <a:tr h="785818">
                <a:tc>
                  <a:txBody>
                    <a:bodyPr/>
                    <a:lstStyle/>
                    <a:p>
                      <a:r>
                        <a:rPr lang="ru-RU" sz="1200" dirty="0"/>
                        <a:t>7</a:t>
                      </a:r>
                    </a:p>
                  </a:txBody>
                  <a:tcPr/>
                </a:tc>
                <a:tc>
                  <a:txBody>
                    <a:bodyPr/>
                    <a:lstStyle/>
                    <a:p>
                      <a:pPr algn="just"/>
                      <a:r>
                        <a:rPr kumimoji="0" lang="ru-RU" sz="1200" b="0" i="0" u="none" kern="1200" dirty="0">
                          <a:solidFill>
                            <a:schemeClr val="tx1"/>
                          </a:solidFill>
                          <a:latin typeface="+mn-lt"/>
                          <a:ea typeface="+mn-ea"/>
                          <a:cs typeface="+mn-cs"/>
                        </a:rPr>
                        <a:t>Приказ </a:t>
                      </a:r>
                      <a:r>
                        <a:rPr kumimoji="0" lang="ru-RU" sz="1200" b="0" i="0" kern="1200" dirty="0">
                          <a:solidFill>
                            <a:schemeClr val="dk1"/>
                          </a:solidFill>
                          <a:latin typeface="+mn-lt"/>
                          <a:ea typeface="+mn-ea"/>
                          <a:cs typeface="+mn-cs"/>
                        </a:rPr>
                        <a:t>от 20.08.2014 № 369 «Об утверждении Административного регламента по исполнению Федеральной службой по экологическому, технологическому и атомному надзору государственной функции по осуществлению контроля и надзора за соблюдением требований пожарной безопасности на подземных объектах»</a:t>
                      </a:r>
                      <a:endParaRPr lang="ru-RU" sz="1200" dirty="0"/>
                    </a:p>
                  </a:txBody>
                  <a:tcPr/>
                </a:tc>
                <a:extLst>
                  <a:ext uri="{0D108BD9-81ED-4DB2-BD59-A6C34878D82A}">
                    <a16:rowId xmlns:a16="http://schemas.microsoft.com/office/drawing/2014/main" val="10001"/>
                  </a:ext>
                </a:extLst>
              </a:tr>
              <a:tr h="2277444">
                <a:tc>
                  <a:txBody>
                    <a:bodyPr/>
                    <a:lstStyle/>
                    <a:p>
                      <a:r>
                        <a:rPr lang="ru-RU" sz="1200" dirty="0"/>
                        <a:t>8</a:t>
                      </a:r>
                    </a:p>
                  </a:txBody>
                  <a:tcPr/>
                </a:tc>
                <a:tc>
                  <a:txBody>
                    <a:bodyPr/>
                    <a:lstStyle/>
                    <a:p>
                      <a:pPr algn="just"/>
                      <a:r>
                        <a:rPr kumimoji="0" lang="ru-RU" sz="1200" b="0" i="0" u="none" kern="1200" dirty="0">
                          <a:solidFill>
                            <a:schemeClr val="tx1"/>
                          </a:solidFill>
                          <a:latin typeface="+mn-lt"/>
                          <a:ea typeface="+mn-ea"/>
                          <a:cs typeface="+mn-cs"/>
                        </a:rPr>
                        <a:t>Приказ </a:t>
                      </a:r>
                      <a:r>
                        <a:rPr kumimoji="0" lang="ru-RU" sz="1200" b="0" i="0" kern="1200" dirty="0">
                          <a:solidFill>
                            <a:schemeClr val="dk1"/>
                          </a:solidFill>
                          <a:latin typeface="+mn-lt"/>
                          <a:ea typeface="+mn-ea"/>
                          <a:cs typeface="+mn-cs"/>
                        </a:rPr>
                        <a:t>от 02.02.2012 № 72 «Об утверждении Административного регламента по исполнению Федеральной службой по экологическому, технологическому и атомному надзору государственной функции по осуществлению государственного контроля и надзора за соблюдением юридическими лицами, в уставных капиталах которых доля (вклад) Российской Федерации, субъекта Российской Федерации, муниципального образования составляет более чем 50 процентов и (или) в отношении которых Российская Федерация, субъект Российской Федерации, муниципальное образование имеют право прямо или косвенно распоряжаться более чем 50 процентами общего количества голосов, приходящихся на голосующие акции (доли), составляющие уставные капиталы таких юридических лиц, государственными и муниципальными унитарными предприятиями, государственными и муниципальными учреждениями, государственными компаниями, государственными корпорациями, а также юридическими лицами, имущество которых либо более чем 50 процентов акций или долей в уставном капитале которых принадлежит государственным корпорациям, требования о принятии программ в области энергосбережения и повышения энергетической эффективности» </a:t>
                      </a:r>
                      <a:endParaRPr lang="ru-RU" sz="1200" dirty="0"/>
                    </a:p>
                  </a:txBody>
                  <a:tcPr/>
                </a:tc>
                <a:extLst>
                  <a:ext uri="{0D108BD9-81ED-4DB2-BD59-A6C34878D82A}">
                    <a16:rowId xmlns:a16="http://schemas.microsoft.com/office/drawing/2014/main" val="10002"/>
                  </a:ext>
                </a:extLst>
              </a:tr>
              <a:tr h="785818">
                <a:tc>
                  <a:txBody>
                    <a:bodyPr/>
                    <a:lstStyle/>
                    <a:p>
                      <a:r>
                        <a:rPr kumimoji="0" lang="ru-RU" sz="1200" b="0" i="0" kern="1200" dirty="0">
                          <a:solidFill>
                            <a:schemeClr val="dk1"/>
                          </a:solidFill>
                          <a:latin typeface="+mn-lt"/>
                          <a:ea typeface="+mn-ea"/>
                          <a:cs typeface="+mn-cs"/>
                        </a:rPr>
                        <a:t>9</a:t>
                      </a:r>
                    </a:p>
                  </a:txBody>
                  <a:tcPr/>
                </a:tc>
                <a:tc>
                  <a:txBody>
                    <a:bodyPr/>
                    <a:lstStyle/>
                    <a:p>
                      <a:pPr algn="just"/>
                      <a:r>
                        <a:rPr kumimoji="0" lang="ru-RU" sz="1200" b="0" i="0" u="none" kern="1200" dirty="0">
                          <a:solidFill>
                            <a:schemeClr val="tx1"/>
                          </a:solidFill>
                          <a:latin typeface="+mn-lt"/>
                          <a:ea typeface="+mn-ea"/>
                          <a:cs typeface="+mn-cs"/>
                        </a:rPr>
                        <a:t>Приказ </a:t>
                      </a:r>
                      <a:r>
                        <a:rPr kumimoji="0" lang="ru-RU" sz="1200" b="0" i="0" kern="1200" dirty="0">
                          <a:solidFill>
                            <a:schemeClr val="dk1"/>
                          </a:solidFill>
                          <a:latin typeface="+mn-lt"/>
                          <a:ea typeface="+mn-ea"/>
                          <a:cs typeface="+mn-cs"/>
                        </a:rPr>
                        <a:t>от 12.12.2011 № 697 «Об утверждении Административного регламента по исполнению Федеральной службой по экологическому, технологическому и атомному надзору государственной функции по осуществлению государственного контроля и надзора за соблюдением в пределах своей компетенции собственниками нежилых зданий, строений, сооружений в процессе их эксплуатации требований энергетической эффективности, предъявляемых к таким зданиям, строениям, сооружениям, требований об их оснащенности приборами учета используемых энергетических ресурсов»</a:t>
                      </a:r>
                    </a:p>
                  </a:txBody>
                  <a:tcPr/>
                </a:tc>
                <a:extLst>
                  <a:ext uri="{0D108BD9-81ED-4DB2-BD59-A6C34878D82A}">
                    <a16:rowId xmlns:a16="http://schemas.microsoft.com/office/drawing/2014/main" val="10003"/>
                  </a:ext>
                </a:extLst>
              </a:tr>
              <a:tr h="785818">
                <a:tc>
                  <a:txBody>
                    <a:bodyPr/>
                    <a:lstStyle/>
                    <a:p>
                      <a:r>
                        <a:rPr kumimoji="0" lang="ru-RU" sz="1200" b="0" i="0" kern="1200" dirty="0">
                          <a:solidFill>
                            <a:schemeClr val="dk1"/>
                          </a:solidFill>
                          <a:latin typeface="+mn-lt"/>
                          <a:ea typeface="+mn-ea"/>
                          <a:cs typeface="+mn-cs"/>
                        </a:rPr>
                        <a:t>10</a:t>
                      </a:r>
                    </a:p>
                  </a:txBody>
                  <a:tcPr/>
                </a:tc>
                <a:tc>
                  <a:txBody>
                    <a:bodyPr/>
                    <a:lstStyle/>
                    <a:p>
                      <a:pPr algn="just"/>
                      <a:r>
                        <a:rPr kumimoji="0" lang="ru-RU" sz="1200" b="0" i="0" kern="1200" dirty="0">
                          <a:solidFill>
                            <a:schemeClr val="dk1"/>
                          </a:solidFill>
                          <a:latin typeface="+mn-lt"/>
                          <a:ea typeface="+mn-ea"/>
                          <a:cs typeface="+mn-cs"/>
                        </a:rPr>
                        <a:t>Пункты</a:t>
                      </a:r>
                      <a:r>
                        <a:rPr kumimoji="0" lang="ru-RU" sz="1200" b="0" i="0" kern="1200" baseline="0" dirty="0">
                          <a:solidFill>
                            <a:schemeClr val="dk1"/>
                          </a:solidFill>
                          <a:latin typeface="+mn-lt"/>
                          <a:ea typeface="+mn-ea"/>
                          <a:cs typeface="+mn-cs"/>
                        </a:rPr>
                        <a:t> 1, 3, 4, 6, 7, 9-11, 13 </a:t>
                      </a:r>
                      <a:r>
                        <a:rPr kumimoji="0" lang="ru-RU" sz="1200" b="0" i="0" kern="1200" dirty="0">
                          <a:solidFill>
                            <a:schemeClr val="dk1"/>
                          </a:solidFill>
                          <a:latin typeface="+mn-lt"/>
                          <a:ea typeface="+mn-ea"/>
                          <a:cs typeface="+mn-cs"/>
                        </a:rPr>
                        <a:t>Изменений, которые вносятся в административные регламенты Ростехнадзора по исполнению государственных функций по осуществлению государственного контроля (надзора), утвержденных приказом Федеральной службы по экологическому, технологическому и атомному надзору от  09.10.2017 № 414</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525469190"/>
              </p:ext>
            </p:extLst>
          </p:nvPr>
        </p:nvGraphicFramePr>
        <p:xfrm>
          <a:off x="428596" y="357168"/>
          <a:ext cx="8572560" cy="1828800"/>
        </p:xfrm>
        <a:graphic>
          <a:graphicData uri="http://schemas.openxmlformats.org/drawingml/2006/table">
            <a:tbl>
              <a:tblPr firstRow="1" bandRow="1">
                <a:tableStyleId>{5C22544A-7EE6-4342-B048-85BDC9FD1C3A}</a:tableStyleId>
              </a:tblPr>
              <a:tblGrid>
                <a:gridCol w="428628">
                  <a:extLst>
                    <a:ext uri="{9D8B030D-6E8A-4147-A177-3AD203B41FA5}">
                      <a16:colId xmlns:a16="http://schemas.microsoft.com/office/drawing/2014/main" val="20000"/>
                    </a:ext>
                  </a:extLst>
                </a:gridCol>
                <a:gridCol w="8143932">
                  <a:extLst>
                    <a:ext uri="{9D8B030D-6E8A-4147-A177-3AD203B41FA5}">
                      <a16:colId xmlns:a16="http://schemas.microsoft.com/office/drawing/2014/main" val="20001"/>
                    </a:ext>
                  </a:extLst>
                </a:gridCol>
              </a:tblGrid>
              <a:tr h="357188">
                <a:tc>
                  <a:txBody>
                    <a:bodyPr/>
                    <a:lstStyle/>
                    <a:p>
                      <a:r>
                        <a:rPr lang="ru-RU" dirty="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dirty="0"/>
                        <a:t>Реквизиты и наименование приказа</a:t>
                      </a:r>
                    </a:p>
                  </a:txBody>
                  <a:tcPr/>
                </a:tc>
                <a:extLst>
                  <a:ext uri="{0D108BD9-81ED-4DB2-BD59-A6C34878D82A}">
                    <a16:rowId xmlns:a16="http://schemas.microsoft.com/office/drawing/2014/main" val="10000"/>
                  </a:ext>
                </a:extLst>
              </a:tr>
              <a:tr h="785818">
                <a:tc>
                  <a:txBody>
                    <a:bodyPr/>
                    <a:lstStyle/>
                    <a:p>
                      <a:r>
                        <a:rPr lang="ru-RU" sz="1200" dirty="0"/>
                        <a:t>11</a:t>
                      </a:r>
                    </a:p>
                  </a:txBody>
                  <a:tcPr/>
                </a:tc>
                <a:tc>
                  <a:txBody>
                    <a:bodyPr/>
                    <a:lstStyle/>
                    <a:p>
                      <a:pPr algn="just"/>
                      <a:r>
                        <a:rPr kumimoji="0" lang="ru-RU" sz="1200" b="0" i="0" u="none" kern="1200" dirty="0">
                          <a:solidFill>
                            <a:schemeClr val="tx1"/>
                          </a:solidFill>
                          <a:latin typeface="+mn-lt"/>
                          <a:ea typeface="+mn-ea"/>
                          <a:cs typeface="+mn-cs"/>
                        </a:rPr>
                        <a:t>Приказ</a:t>
                      </a:r>
                      <a:r>
                        <a:rPr kumimoji="0" lang="ru-RU" sz="1200" b="0" i="0" kern="1200" dirty="0">
                          <a:solidFill>
                            <a:schemeClr val="dk1"/>
                          </a:solidFill>
                          <a:latin typeface="+mn-lt"/>
                          <a:ea typeface="+mn-ea"/>
                          <a:cs typeface="+mn-cs"/>
                        </a:rPr>
                        <a:t> от 24.02.2016 № 67 «Об утверждении Административного регламента исполнения Федеральной службой по экологическому, технологическому и атомному надзору государственной функции по осуществлению федерального государственного надзора в области безопасности гидротехнических сооружений (за исключением судоходных и портовых гидротехнических сооружений)»</a:t>
                      </a:r>
                      <a:endParaRPr lang="ru-RU" sz="1200" dirty="0"/>
                    </a:p>
                  </a:txBody>
                  <a:tcPr/>
                </a:tc>
                <a:extLst>
                  <a:ext uri="{0D108BD9-81ED-4DB2-BD59-A6C34878D82A}">
                    <a16:rowId xmlns:a16="http://schemas.microsoft.com/office/drawing/2014/main" val="10001"/>
                  </a:ext>
                </a:extLst>
              </a:tr>
              <a:tr h="562932">
                <a:tc>
                  <a:txBody>
                    <a:bodyPr/>
                    <a:lstStyle/>
                    <a:p>
                      <a:r>
                        <a:rPr lang="ru-RU" sz="1200" dirty="0"/>
                        <a:t>12</a:t>
                      </a:r>
                    </a:p>
                  </a:txBody>
                  <a:tcPr/>
                </a:tc>
                <a:tc>
                  <a:txBody>
                    <a:bodyPr/>
                    <a:lstStyle/>
                    <a:p>
                      <a:pPr algn="just"/>
                      <a:r>
                        <a:rPr kumimoji="0" lang="ru-RU" sz="1200" b="0" i="0" u="none" kern="1200" dirty="0">
                          <a:solidFill>
                            <a:schemeClr val="tx1"/>
                          </a:solidFill>
                          <a:latin typeface="+mn-lt"/>
                          <a:ea typeface="+mn-ea"/>
                          <a:cs typeface="+mn-cs"/>
                        </a:rPr>
                        <a:t>Приказ</a:t>
                      </a:r>
                      <a:r>
                        <a:rPr kumimoji="0" lang="ru-RU" sz="1200" b="0" i="0" kern="1200" dirty="0">
                          <a:solidFill>
                            <a:schemeClr val="dk1"/>
                          </a:solidFill>
                          <a:latin typeface="+mn-lt"/>
                          <a:ea typeface="+mn-ea"/>
                          <a:cs typeface="+mn-cs"/>
                        </a:rPr>
                        <a:t> от 19.12.2013 № 631 «Об утверждении Административного регламента по исполнению Федеральной службой по экологическому, технологическому и атомному надзору государственной функции по осуществлению государственного контроля (надзора) за соблюдением требований технического регламента Таможенного союза «Безопасность лифтов«»</a:t>
                      </a:r>
                      <a:endParaRPr lang="ru-RU" sz="1200" dirty="0"/>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B32195-C260-48BB-A9F9-9FECBE8E0221}"/>
              </a:ext>
            </a:extLst>
          </p:cNvPr>
          <p:cNvSpPr>
            <a:spLocks noGrp="1"/>
          </p:cNvSpPr>
          <p:nvPr>
            <p:ph type="title"/>
          </p:nvPr>
        </p:nvSpPr>
        <p:spPr/>
        <p:txBody>
          <a:bodyPr>
            <a:normAutofit/>
          </a:bodyPr>
          <a:lstStyle/>
          <a:p>
            <a:r>
              <a:rPr lang="ru-RU" sz="2800" dirty="0">
                <a:effectLst/>
                <a:latin typeface="Times New Roman" panose="02020603050405020304" pitchFamily="18" charset="0"/>
                <a:ea typeface="Times New Roman" panose="02020603050405020304" pitchFamily="18" charset="0"/>
              </a:rPr>
              <a:t>Федеральный закон от 11 июня 2021 г. № 170-ФЗ</a:t>
            </a:r>
            <a:endParaRPr lang="ru-RU" sz="2800" dirty="0"/>
          </a:p>
        </p:txBody>
      </p:sp>
      <p:sp>
        <p:nvSpPr>
          <p:cNvPr id="3" name="Объект 2">
            <a:extLst>
              <a:ext uri="{FF2B5EF4-FFF2-40B4-BE49-F238E27FC236}">
                <a16:creationId xmlns:a16="http://schemas.microsoft.com/office/drawing/2014/main" id="{8A395534-721D-4FB7-BEB2-2D159619EA6A}"/>
              </a:ext>
            </a:extLst>
          </p:cNvPr>
          <p:cNvSpPr>
            <a:spLocks noGrp="1"/>
          </p:cNvSpPr>
          <p:nvPr>
            <p:ph sz="quarter" idx="1"/>
          </p:nvPr>
        </p:nvSpPr>
        <p:spPr/>
        <p:txBody>
          <a:bodyPr>
            <a:normAutofit/>
          </a:bodyPr>
          <a:lstStyle/>
          <a:p>
            <a:pPr algn="just"/>
            <a:r>
              <a:rPr lang="ru-RU" sz="2800" dirty="0">
                <a:effectLst/>
                <a:latin typeface="Times New Roman" panose="02020603050405020304" pitchFamily="18" charset="0"/>
                <a:ea typeface="Times New Roman" panose="02020603050405020304" pitchFamily="18" charset="0"/>
              </a:rPr>
              <a:t>изменен предмет государственного строительного надзора в отношении объектов капитального строительства, проектная документация которых в соответствии со статьей 49 Кодекса подлежит экспертизе (в частности, проверка соблюдения требований к порядку осуществления строительного контроля и требований к обеспечению консервации объекта капитального строительства).</a:t>
            </a:r>
            <a:endParaRPr lang="ru-RU" sz="2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2377277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2915</TotalTime>
  <Words>3442</Words>
  <Application>Microsoft Office PowerPoint</Application>
  <PresentationFormat>Экран (4:3)</PresentationFormat>
  <Paragraphs>128</Paragraphs>
  <Slides>25</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25</vt:i4>
      </vt:variant>
    </vt:vector>
  </HeadingPairs>
  <TitlesOfParts>
    <vt:vector size="32" baseType="lpstr">
      <vt:lpstr>Bahnschrift Light SemiCondensed</vt:lpstr>
      <vt:lpstr>Calibri</vt:lpstr>
      <vt:lpstr>Times New Roman</vt:lpstr>
      <vt:lpstr>Tw Cen MT</vt:lpstr>
      <vt:lpstr>Wingdings</vt:lpstr>
      <vt:lpstr>Wingdings 2</vt:lpstr>
      <vt:lpstr>Обычная</vt:lpstr>
      <vt:lpstr>Презентация PowerPoint</vt:lpstr>
      <vt:lpstr>Презентация PowerPoint</vt:lpstr>
      <vt:lpstr>Цель обобщения и анализа правоприменительной практики</vt:lpstr>
      <vt:lpstr>Основные нормативные правовые акты</vt:lpstr>
      <vt:lpstr>Основные нормативные правовые акты</vt:lpstr>
      <vt:lpstr>Перечень приказов Ростехнадзора, которые признаются УТРАТИВШИМИ СИЛУ с 06.08.2022 (приказ Ростехнадзора от 05.07.2022 № 211)</vt:lpstr>
      <vt:lpstr>Презентация PowerPoint</vt:lpstr>
      <vt:lpstr>Презентация PowerPoint</vt:lpstr>
      <vt:lpstr>Федеральный закон от 11 июня 2021 г. № 170-ФЗ</vt:lpstr>
      <vt:lpstr>Федеральный закон от 1 июля 2021 г. № 275-ФЗ «О внесении изменений в Градостроительный кодекс Российской Федерации и отдельные законодательные акты Российской Федерации»</vt:lpstr>
      <vt:lpstr>Предметом государственного строительного надзора в отношении объектов капитального строительства, указанных в части 1 статьи 54 Кодекса, является соблюдение:</vt:lpstr>
      <vt:lpstr>Предметом государственного строительного надзора в отношении объектов капитального строительства, указанных в части 1  статьи 54 Кодекса, является соблюдение:</vt:lpstr>
      <vt:lpstr>Пункт 4 постановления Правительства РФ от 30.06.2021 N 1087 "Об утверждении Положения о федеральном государственном строительном надзоре"</vt:lpstr>
      <vt:lpstr>Пункт 4 постановления Правительства РФ от 30.06.2021 N 1087 "Об утверждении Положения о федеральном государственном строительном надзоре"</vt:lpstr>
      <vt:lpstr>  Объектами федерального государственного строительного надзора являются: </vt:lpstr>
      <vt:lpstr>Пункт 4 постановления Правительства РФ от 30.06.2021 N 1087 "Об утверждении Положения о федеральном государственном строительном надзоре"</vt:lpstr>
      <vt:lpstr>Федеральный закон от 30.12.2009 № 384-ФЗ «Технический регламент о безопасности зданий и сооружений»</vt:lpstr>
      <vt:lpstr>Презентация PowerPoint</vt:lpstr>
      <vt:lpstr>Внесение изменений в проектную документацию (ч 3.8 ст. 49 ГрК РФ )</vt:lpstr>
      <vt:lpstr>Внесение изменений в проектную документацию (ч 3.9 ст. 49 ГрК РФ )</vt:lpstr>
      <vt:lpstr>Постановление Правительства РФ от 04.04.2022 N 579 "Об установлении особенностей внесения изменений в проектную документацию и (или) результаты инженерных изысканий, получившие положительное заключение государственной экспертизы, в том числе в связи с заменой строительных ресурсов на аналоги, особенностей и случаев проведения государственной экспертизы проектной документации"</vt:lpstr>
      <vt:lpstr>Внесение изменений в проектную документацию (ч 3.8 ст. 49 ГрК РФ )</vt:lpstr>
      <vt:lpstr>Требования, установленные Федеральным законом от 31.07.2020 № 248-ФЗ и постановлением Правительства Российской Федерации от 30.06.2021 № 1087 </vt:lpstr>
      <vt:lpstr>Требования, установленные Градостроительным кодексом Российской Федерации и постановлением Правительства Российской Федерации от 30.06.2021 № 1087 </vt:lpstr>
      <vt:lpstr>Изменилась форма разрешения на строительство  ПРИКАЗ Об утверждении формы разрешения на строительство и формы разрешения на ввод объекта в эксплуатацию МИНИСТЕРСТВА СТРОИТЕЛЬСТВА И ЖИЛИЩНО-КОММУНАЛЬНОГО ХОЗЯЙСТВА РОССИЙСКОЙ ФЕДЕРАЦИИ от 3 июня 2022 года N 446/пр</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Темы: арушения законодательства РФ в деятельности территориальных органов Ростехнадзора, выявленные органами прокуратуры в 2022 году изменения в КоАП РФ (ФЗ от 14.07.2022 № 350-ФЗ) постановление Правительства рф от 10.03.2022 № 336</dc:title>
  <dc:creator>Чегодаева Алина Вячеславовна</dc:creator>
  <cp:lastModifiedBy>Приемная Петрова</cp:lastModifiedBy>
  <cp:revision>133</cp:revision>
  <cp:lastPrinted>2022-08-31T11:52:19Z</cp:lastPrinted>
  <dcterms:created xsi:type="dcterms:W3CDTF">2022-07-28T06:04:09Z</dcterms:created>
  <dcterms:modified xsi:type="dcterms:W3CDTF">2022-09-02T10:20:54Z</dcterms:modified>
</cp:coreProperties>
</file>